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34"/>
  </p:notesMasterIdLst>
  <p:handoutMasterIdLst>
    <p:handoutMasterId r:id="rId35"/>
  </p:handoutMasterIdLst>
  <p:sldIdLst>
    <p:sldId id="449" r:id="rId2"/>
    <p:sldId id="464" r:id="rId3"/>
    <p:sldId id="462" r:id="rId4"/>
    <p:sldId id="424" r:id="rId5"/>
    <p:sldId id="401" r:id="rId6"/>
    <p:sldId id="444" r:id="rId7"/>
    <p:sldId id="413" r:id="rId8"/>
    <p:sldId id="420" r:id="rId9"/>
    <p:sldId id="432" r:id="rId10"/>
    <p:sldId id="403" r:id="rId11"/>
    <p:sldId id="421" r:id="rId12"/>
    <p:sldId id="404" r:id="rId13"/>
    <p:sldId id="405" r:id="rId14"/>
    <p:sldId id="434" r:id="rId15"/>
    <p:sldId id="406" r:id="rId16"/>
    <p:sldId id="422" r:id="rId17"/>
    <p:sldId id="435" r:id="rId18"/>
    <p:sldId id="408" r:id="rId19"/>
    <p:sldId id="409" r:id="rId20"/>
    <p:sldId id="423" r:id="rId21"/>
    <p:sldId id="410" r:id="rId22"/>
    <p:sldId id="411" r:id="rId23"/>
    <p:sldId id="450" r:id="rId24"/>
    <p:sldId id="436" r:id="rId25"/>
    <p:sldId id="445" r:id="rId26"/>
    <p:sldId id="446" r:id="rId27"/>
    <p:sldId id="447" r:id="rId28"/>
    <p:sldId id="448" r:id="rId29"/>
    <p:sldId id="416" r:id="rId30"/>
    <p:sldId id="443" r:id="rId31"/>
    <p:sldId id="463" r:id="rId32"/>
    <p:sldId id="437" r:id="rId33"/>
  </p:sldIdLst>
  <p:sldSz cx="12192000" cy="6858000"/>
  <p:notesSz cx="7315200" cy="9601200"/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7D7FF"/>
    <a:srgbClr val="FFDD78"/>
    <a:srgbClr val="FFC000"/>
    <a:srgbClr val="FFB1CE"/>
    <a:srgbClr val="FF9999"/>
    <a:srgbClr val="FFFF00"/>
    <a:srgbClr val="FF0000"/>
    <a:srgbClr val="FF3300"/>
    <a:srgbClr val="3333FF"/>
    <a:srgbClr val="00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0" autoAdjust="0"/>
    <p:restoredTop sz="50000" autoAdjust="0"/>
  </p:normalViewPr>
  <p:slideViewPr>
    <p:cSldViewPr snapToGrid="0">
      <p:cViewPr>
        <p:scale>
          <a:sx n="114" d="100"/>
          <a:sy n="114" d="100"/>
        </p:scale>
        <p:origin x="14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9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Warm-Up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a </a:t>
            </a:r>
            <a:r>
              <a:rPr lang="en-US" b="1" i="1" dirty="0"/>
              <a:t>biased</a:t>
            </a:r>
            <a:r>
              <a:rPr lang="en-US" dirty="0"/>
              <a:t> coin that comes up heads with some </a:t>
            </a:r>
            <a:r>
              <a:rPr lang="en-US" b="1" i="1" dirty="0"/>
              <a:t>unknown</a:t>
            </a:r>
            <a:r>
              <a:rPr lang="en-US" dirty="0"/>
              <a:t> probability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/>
              <a:t>; how can we use it to produce random bits with probabilities of </a:t>
            </a:r>
            <a:r>
              <a:rPr lang="en-US" b="1" i="1" dirty="0"/>
              <a:t>exactly</a:t>
            </a:r>
            <a:r>
              <a:rPr lang="en-US" dirty="0"/>
              <a:t> 0.5 for 0 and 1?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47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667000" y="5638800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230764"/>
              </p:ext>
            </p:extLst>
          </p:nvPr>
        </p:nvGraphicFramePr>
        <p:xfrm>
          <a:off x="2667000" y="4491038"/>
          <a:ext cx="2438400" cy="220996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5635625" y="4191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57352" name="AutoShape 9"/>
          <p:cNvCxnSpPr>
            <a:cxnSpLocks noChangeShapeType="1"/>
            <a:stCxn id="57348" idx="5"/>
            <a:endCxn id="57350" idx="1"/>
          </p:cNvCxnSpPr>
          <p:nvPr/>
        </p:nvCxnSpPr>
        <p:spPr bwMode="auto">
          <a:xfrm>
            <a:off x="6681788" y="2714625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3" name="AutoShape 10"/>
          <p:cNvCxnSpPr>
            <a:cxnSpLocks noChangeShapeType="1"/>
            <a:stCxn id="57348" idx="3"/>
            <a:endCxn id="57349" idx="7"/>
          </p:cNvCxnSpPr>
          <p:nvPr/>
        </p:nvCxnSpPr>
        <p:spPr bwMode="auto">
          <a:xfrm flipH="1">
            <a:off x="5310188" y="2714625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4" name="AutoShape 11"/>
          <p:cNvCxnSpPr>
            <a:cxnSpLocks noChangeShapeType="1"/>
            <a:stCxn id="57349" idx="5"/>
            <a:endCxn id="57351" idx="1"/>
          </p:cNvCxnSpPr>
          <p:nvPr/>
        </p:nvCxnSpPr>
        <p:spPr bwMode="auto">
          <a:xfrm>
            <a:off x="5310188" y="3683000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5" name="AutoShape 12"/>
          <p:cNvCxnSpPr>
            <a:cxnSpLocks noChangeShapeType="1"/>
            <a:stCxn id="57350" idx="3"/>
            <a:endCxn id="57351" idx="7"/>
          </p:cNvCxnSpPr>
          <p:nvPr/>
        </p:nvCxnSpPr>
        <p:spPr bwMode="auto">
          <a:xfrm flipH="1">
            <a:off x="6678613" y="3705225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2562" name="Oval 18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1132563" name="Oval 19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rgbClr val="FF33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1132564" name="Oval 20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1132565" name="Oval 21"/>
          <p:cNvSpPr>
            <a:spLocks noChangeArrowheads="1"/>
          </p:cNvSpPr>
          <p:nvPr/>
        </p:nvSpPr>
        <p:spPr bwMode="auto">
          <a:xfrm>
            <a:off x="5638800" y="41910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WetGrass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667000" y="2703513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224477"/>
              </p:ext>
            </p:extLst>
          </p:nvPr>
        </p:nvGraphicFramePr>
        <p:xfrm>
          <a:off x="5715000" y="1509713"/>
          <a:ext cx="1143000" cy="55241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980839"/>
              </p:ext>
            </p:extLst>
          </p:nvPr>
        </p:nvGraphicFramePr>
        <p:xfrm>
          <a:off x="2743200" y="2725738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382000" y="2703513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393639"/>
              </p:ext>
            </p:extLst>
          </p:nvPr>
        </p:nvGraphicFramePr>
        <p:xfrm>
          <a:off x="8458200" y="2725738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455" name="TextBox 39"/>
          <p:cNvSpPr txBox="1">
            <a:spLocks noChangeArrowheads="1"/>
          </p:cNvSpPr>
          <p:nvPr/>
        </p:nvSpPr>
        <p:spPr bwMode="auto">
          <a:xfrm>
            <a:off x="7924800" y="423227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63053" y="4689475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    c, </a:t>
            </a:r>
            <a:r>
              <a:rPr lang="en-US" sz="1800" dirty="0">
                <a:sym typeface="Symbol"/>
              </a:rPr>
              <a:t>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s,    r, w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305800" y="5005388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ym typeface="Symbol"/>
              </a:rPr>
              <a:t>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c,    s, </a:t>
            </a:r>
            <a:r>
              <a:rPr lang="en-US" sz="1800" dirty="0">
                <a:sym typeface="Symbol"/>
              </a:rPr>
              <a:t>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r, w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05800" y="5386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4200" y="4038600"/>
            <a:ext cx="154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W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S,R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4367" y="2281535"/>
            <a:ext cx="118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48600" y="2286000"/>
            <a:ext cx="12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R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5000" y="1066800"/>
            <a:ext cx="7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1132562" grpId="0" animBg="1"/>
      <p:bldP spid="1132563" grpId="0" animBg="1"/>
      <p:bldP spid="1132564" grpId="0" animBg="1"/>
      <p:bldP spid="1132565" grpId="0" animBg="1"/>
      <p:bldP spid="1132566" grpId="0" animBg="1"/>
      <p:bldP spid="31" grpId="0" animBg="1"/>
      <p:bldP spid="41" grpId="0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71800" y="1447800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dirty="0" err="1">
                <a:ea typeface="ＭＳ Ｐゴシック" pitchFamily="34" charset="-128"/>
              </a:rPr>
              <a:t>i</a:t>
            </a:r>
            <a:r>
              <a:rPr lang="en-US" sz="2800" dirty="0">
                <a:ea typeface="ＭＳ Ｐゴシック" pitchFamily="34" charset="-128"/>
              </a:rPr>
              <a:t>=1, 2, …, n (in topological order)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P(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parents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, …, </a:t>
            </a:r>
            <a:r>
              <a:rPr lang="en-US" sz="28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=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Estimate from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 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samples is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)/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 </a:t>
            </a:r>
            <a:r>
              <a:rPr lang="en-US" sz="24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lim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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 =  </a:t>
            </a:r>
            <a:r>
              <a:rPr lang="en-US" sz="24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lim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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)/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			          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			          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the sampling procedure is </a:t>
            </a:r>
            <a:r>
              <a:rPr lang="en-US" sz="2400" b="1" i="1" dirty="0">
                <a:solidFill>
                  <a:srgbClr val="A50021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976735"/>
            <a:ext cx="4688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))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</a:rPr>
              <a:t>n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ll get a bunch of samples from the BN:</a:t>
            </a:r>
          </a:p>
          <a:p>
            <a:pPr lvl="1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   c,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   r,    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   c,    s,    r,    w</a:t>
            </a:r>
          </a:p>
          <a:p>
            <a:pPr lvl="1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   s,    r,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lvl="1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   c,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   r,    w</a:t>
            </a:r>
          </a:p>
          <a:p>
            <a:pPr lvl="1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r,    w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want to know 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have counts &lt;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:4,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:1&gt;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)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=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&lt;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:0.8,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:0.2&gt;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Can estimate anything else, too</a:t>
            </a:r>
          </a:p>
          <a:p>
            <a:pPr lvl="2"/>
            <a:r>
              <a:rPr lang="en-US" sz="16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E.g., for query </a:t>
            </a:r>
            <a:r>
              <a:rPr lang="en-US" sz="16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</a:t>
            </a:r>
            <a:r>
              <a:rPr lang="en-US" sz="16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</a:t>
            </a:r>
            <a:r>
              <a:rPr lang="en-US" sz="16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| </a:t>
            </a:r>
            <a:r>
              <a:rPr lang="en-US" sz="16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16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16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  <a:r>
              <a:rPr lang="en-US" sz="16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16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use </a:t>
            </a:r>
            <a:r>
              <a:rPr lang="en-US" sz="16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</a:t>
            </a:r>
            <a:r>
              <a:rPr lang="en-US" sz="16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</a:t>
            </a:r>
            <a:r>
              <a:rPr lang="en-US" sz="16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| </a:t>
            </a:r>
            <a:r>
              <a:rPr lang="en-US" sz="16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16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16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 = </a:t>
            </a:r>
            <a:r>
              <a:rPr lang="en-US" sz="16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16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</a:t>
            </a:r>
            <a:r>
              <a:rPr lang="en-US" sz="16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</a:t>
            </a:r>
            <a:r>
              <a:rPr lang="en-US" sz="16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, </a:t>
            </a:r>
            <a:r>
              <a:rPr lang="en-US" sz="16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16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16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315200" y="1905000"/>
            <a:ext cx="1652499" cy="1447799"/>
            <a:chOff x="7416868" y="3352800"/>
            <a:chExt cx="2870132" cy="25146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1" name="AutoShape 6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AutoShape 6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4" name="AutoShape 6"/>
            <p:cNvCxnSpPr>
              <a:cxnSpLocks noChangeShapeType="1"/>
              <a:stCxn id="23" idx="5"/>
              <a:endCxn id="19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6"/>
            <p:cNvCxnSpPr>
              <a:cxnSpLocks noChangeShapeType="1"/>
              <a:stCxn id="23" idx="3"/>
              <a:endCxn id="18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4849812"/>
            <a:ext cx="28956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   c,</a:t>
            </a:r>
            <a:r>
              <a:rPr lang="en-US" sz="2000" dirty="0">
                <a:sym typeface="Symbol"/>
              </a:rPr>
              <a:t> </a:t>
            </a:r>
            <a:r>
              <a:rPr lang="en-US" sz="2000" dirty="0">
                <a:latin typeface="Calibri"/>
                <a:cs typeface="Calibri"/>
              </a:rPr>
              <a:t>s,    r,    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   c,    s,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cs typeface="Calibri"/>
              </a:rPr>
              <a:t>r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cs typeface="Calibri"/>
              </a:rPr>
              <a:t>c,    s,    r,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   c,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cs typeface="Calibri"/>
              </a:rPr>
              <a:t>s,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cs typeface="Calibri"/>
              </a:rPr>
              <a:t>r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cs typeface="Calibri"/>
              </a:rPr>
              <a:t>c, </a:t>
            </a:r>
            <a:r>
              <a:rPr lang="en-US" sz="2000" dirty="0">
                <a:sym typeface="Symbol"/>
              </a:rPr>
              <a:t></a:t>
            </a:r>
            <a:r>
              <a:rPr lang="en-US" sz="2000" dirty="0">
                <a:latin typeface="Calibri"/>
                <a:cs typeface="Calibri"/>
              </a:rPr>
              <a:t>s,    r,    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477000" cy="4525963"/>
          </a:xfrm>
        </p:spPr>
        <p:txBody>
          <a:bodyPr/>
          <a:lstStyle/>
          <a:p>
            <a:pPr marL="914353" lvl="2" indent="0">
              <a:buNone/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 simple modification of prior sampling for conditional probabilities</a:t>
            </a: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Let’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| 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Count the C outcomes, but ignore (reject) samples that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t have </a:t>
            </a:r>
            <a:r>
              <a:rPr lang="en-US" altLang="ja-JP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=true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, </a:t>
            </a:r>
            <a:r>
              <a:rPr lang="en-US" altLang="ja-JP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=true</a:t>
            </a:r>
            <a:endParaRPr lang="en-US" altLang="ja-JP" sz="2400" dirty="0">
              <a:solidFill>
                <a:srgbClr val="CC00CC"/>
              </a:solidFill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rejection sampling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77200" y="2971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3" name="Straight Connector 2"/>
          <p:cNvCxnSpPr>
            <a:cxnSpLocks/>
          </p:cNvCxnSpPr>
          <p:nvPr/>
        </p:nvCxnSpPr>
        <p:spPr>
          <a:xfrm flipH="1">
            <a:off x="8229600" y="5410200"/>
            <a:ext cx="1371600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8229600" y="5715000"/>
            <a:ext cx="1773044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8229600" y="6019800"/>
            <a:ext cx="1282390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Rejection Sampling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429000" y="1295400"/>
            <a:ext cx="6096000" cy="2438400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Input: evidence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k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2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Sample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from 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P(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parents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If x</a:t>
            </a:r>
            <a:r>
              <a:rPr lang="en-US" sz="1800" baseline="-25000" dirty="0"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not consistent with evidence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Reject: Return, and no sample is generated in this cycle</a:t>
            </a:r>
          </a:p>
          <a:p>
            <a:pPr lvl="1"/>
            <a:endParaRPr lang="en-US" sz="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…, </a:t>
            </a:r>
            <a:r>
              <a:rPr lang="en-US" sz="2000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4319829"/>
            <a:ext cx="9753596" cy="25381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Idea: fix evidence variables, sample the rest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Solution: </a:t>
            </a:r>
            <a:r>
              <a:rPr lang="en-US" sz="2000" b="1" i="1" dirty="0">
                <a:solidFill>
                  <a:srgbClr val="0000FF"/>
                </a:solidFill>
                <a:ea typeface="ＭＳ Ｐゴシック" pitchFamily="34" charset="-128"/>
                <a:cs typeface="Calibri" pitchFamily="34" charset="0"/>
              </a:rPr>
              <a:t>weight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each sample by probability of evidence variables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P(</a:t>
            </a: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Shape</a:t>
            </a:r>
            <a:r>
              <a:rPr lang="en-US" sz="20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|</a:t>
            </a: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Color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=blue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solidFill>
            <a:srgbClr val="3333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136649" name="Line 9"/>
          <p:cNvSpPr>
            <a:spLocks noChangeShapeType="1"/>
          </p:cNvSpPr>
          <p:nvPr/>
        </p:nvSpPr>
        <p:spPr bwMode="auto">
          <a:xfrm flipV="1">
            <a:off x="8534400" y="3657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 flipV="1">
            <a:off x="8915400" y="3733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green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red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cube,         red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 sphere,      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pyramid,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cube,         blue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sphere,      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49" grpId="0" animBg="1"/>
      <p:bldP spid="1136650" grpId="0" animBg="1"/>
      <p:bldP spid="1136652" grpId="0" animBg="1"/>
      <p:bldP spid="1136653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093854"/>
              </p:ext>
            </p:extLst>
          </p:nvPr>
        </p:nvGraphicFramePr>
        <p:xfrm>
          <a:off x="5486400" y="1620838"/>
          <a:ext cx="1143000" cy="55241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762731"/>
              </p:ext>
            </p:extLst>
          </p:nvPr>
        </p:nvGraphicFramePr>
        <p:xfrm>
          <a:off x="2514600" y="2836863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31959"/>
              </p:ext>
            </p:extLst>
          </p:nvPr>
        </p:nvGraphicFramePr>
        <p:xfrm>
          <a:off x="8229600" y="2836863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154586"/>
              </p:ext>
            </p:extLst>
          </p:nvPr>
        </p:nvGraphicFramePr>
        <p:xfrm>
          <a:off x="2438400" y="4602163"/>
          <a:ext cx="2438400" cy="220996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7696200" y="4781490"/>
            <a:ext cx="11815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 i="1" dirty="0">
                <a:latin typeface="Calibri" pitchFamily="34" charset="0"/>
                <a:cs typeface="Calibri" pitchFamily="34" charset="0"/>
              </a:rPr>
              <a:t>  , s,   , w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95600" y="4038600"/>
            <a:ext cx="154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W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S,R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0011" y="2281535"/>
            <a:ext cx="118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35244" y="2286000"/>
            <a:ext cx="12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R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0644" y="1066800"/>
            <a:ext cx="7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20200" y="4812268"/>
            <a:ext cx="100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3300"/>
                </a:solidFill>
              </a:rPr>
              <a:t>w</a:t>
            </a:r>
            <a:r>
              <a:rPr lang="en-US" b="1" dirty="0">
                <a:solidFill>
                  <a:srgbClr val="FF3300"/>
                </a:solidFill>
              </a:rPr>
              <a:t> = 1.0</a:t>
            </a:r>
            <a:endParaRPr lang="en-US" b="1" i="1" dirty="0">
              <a:solidFill>
                <a:srgbClr val="FF33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10800" y="4800600"/>
            <a:ext cx="74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</a:rPr>
              <a:t>x 0.1</a:t>
            </a:r>
            <a:endParaRPr lang="en-US" b="1" i="1" dirty="0">
              <a:solidFill>
                <a:srgbClr val="FF33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972800" y="4800600"/>
            <a:ext cx="86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</a:rPr>
              <a:t>x 0.99</a:t>
            </a:r>
            <a:endParaRPr lang="en-US" b="1" i="1" dirty="0">
              <a:solidFill>
                <a:srgbClr val="FF3300"/>
              </a:solidFill>
            </a:endParaRPr>
          </a:p>
        </p:txBody>
      </p:sp>
      <p:sp>
        <p:nvSpPr>
          <p:cNvPr id="45" name="TextBox 40"/>
          <p:cNvSpPr txBox="1">
            <a:spLocks noChangeArrowheads="1"/>
          </p:cNvSpPr>
          <p:nvPr/>
        </p:nvSpPr>
        <p:spPr bwMode="auto">
          <a:xfrm>
            <a:off x="7673472" y="4781490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 i="1" dirty="0">
                <a:latin typeface="Calibri" pitchFamily="34" charset="0"/>
                <a:cs typeface="Calibri" pitchFamily="34" charset="0"/>
              </a:rPr>
              <a:t>c</a:t>
            </a:r>
          </a:p>
        </p:txBody>
      </p:sp>
      <p:sp>
        <p:nvSpPr>
          <p:cNvPr id="46" name="TextBox 40"/>
          <p:cNvSpPr txBox="1">
            <a:spLocks noChangeArrowheads="1"/>
          </p:cNvSpPr>
          <p:nvPr/>
        </p:nvSpPr>
        <p:spPr bwMode="auto">
          <a:xfrm>
            <a:off x="8153400" y="4781490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 i="1" dirty="0">
                <a:latin typeface="Calibri" pitchFamily="34" charset="0"/>
                <a:cs typeface="Calibri" pitchFamily="34" charset="0"/>
              </a:rPr>
              <a:t>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  <p:bldP spid="43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Warm-Up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a </a:t>
            </a:r>
            <a:r>
              <a:rPr lang="en-US" b="1" i="1" dirty="0"/>
              <a:t>biased</a:t>
            </a:r>
            <a:r>
              <a:rPr lang="en-US" dirty="0"/>
              <a:t> coin that comes up heads with some </a:t>
            </a:r>
            <a:r>
              <a:rPr lang="en-US" b="1" i="1" dirty="0"/>
              <a:t>unknown</a:t>
            </a:r>
            <a:r>
              <a:rPr lang="en-US" dirty="0"/>
              <a:t> probability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/>
              <a:t>; how can we use it to produce random bits with probabilities of </a:t>
            </a:r>
            <a:r>
              <a:rPr lang="en-US" b="1" i="1" dirty="0"/>
              <a:t>exactly</a:t>
            </a:r>
            <a:r>
              <a:rPr lang="en-US" dirty="0"/>
              <a:t> 0.5 for 0 and 1?</a:t>
            </a:r>
          </a:p>
          <a:p>
            <a:r>
              <a:rPr lang="en-US" dirty="0"/>
              <a:t>Answer (von Neumann):</a:t>
            </a:r>
          </a:p>
          <a:p>
            <a:pPr lvl="1"/>
            <a:r>
              <a:rPr lang="en-US" dirty="0"/>
              <a:t>Flip coin twice, repeat until the outcomes are different</a:t>
            </a:r>
          </a:p>
          <a:p>
            <a:pPr lvl="1"/>
            <a:r>
              <a:rPr lang="en-US" dirty="0"/>
              <a:t>HT = 0, TH = 1, each has probability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(1-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810000" y="1219200"/>
            <a:ext cx="4191000" cy="31749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Input: evidence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k</a:t>
            </a:r>
            <a:endParaRPr lang="en-US" sz="2000" dirty="0">
              <a:ea typeface="ＭＳ Ｐゴシック" pitchFamily="34" charset="-128"/>
            </a:endParaRPr>
          </a:p>
          <a:p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sz="2000" dirty="0">
                <a:ea typeface="ＭＳ Ｐゴシック" pitchFamily="34" charset="-128"/>
              </a:rPr>
              <a:t>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if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= observed </a:t>
            </a:r>
            <a:r>
              <a:rPr lang="en-US" sz="1600" dirty="0" err="1">
                <a:ea typeface="ＭＳ Ｐゴシック" pitchFamily="34" charset="-128"/>
              </a:rPr>
              <a:t>value</a:t>
            </a:r>
            <a:r>
              <a:rPr lang="en-US" sz="1600" baseline="-25000" dirty="0" err="1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for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Set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w = w * P(x</a:t>
            </a:r>
            <a:r>
              <a:rPr lang="en-US" sz="1600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Sample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from 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P(X</a:t>
            </a:r>
            <a:r>
              <a:rPr lang="en-US" sz="1600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| Parents(X</a:t>
            </a:r>
            <a:r>
              <a:rPr lang="en-US" sz="1600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…, </a:t>
            </a:r>
            <a:r>
              <a:rPr lang="en-US" sz="2000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r>
              <a:rPr lang="en-US" sz="2000" dirty="0">
                <a:ea typeface="ＭＳ Ｐゴシック" pitchFamily="34" charset="-128"/>
              </a:rPr>
              <a:t>,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52152"/>
            <a:ext cx="9144000" cy="2183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65320"/>
            <a:ext cx="990600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1981199" y="1600200"/>
            <a:ext cx="8540187" cy="3581400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Sampling distribution if </a:t>
            </a:r>
            <a:r>
              <a:rPr lang="en-US" sz="2000" b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Z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sampled and </a:t>
            </a:r>
            <a:r>
              <a:rPr lang="en-US" sz="2000" b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fixed evidence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cs typeface="Calibri" pitchFamily="34" charset="0"/>
              </a:rPr>
              <a:t>WS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)) </a:t>
            </a: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)) </a:t>
            </a: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cs typeface="Calibri" pitchFamily="34" charset="0"/>
              </a:rPr>
              <a:t>WS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= 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))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</a:rPr>
              <a:t>		             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64518" name="Group 30"/>
          <p:cNvGrpSpPr>
            <a:grpSpLocks/>
          </p:cNvGrpSpPr>
          <p:nvPr/>
        </p:nvGrpSpPr>
        <p:grpSpPr bwMode="auto">
          <a:xfrm>
            <a:off x="7848600" y="2438400"/>
            <a:ext cx="2438400" cy="1573213"/>
            <a:chOff x="3456" y="1414"/>
            <a:chExt cx="2496" cy="1610"/>
          </a:xfrm>
        </p:grpSpPr>
        <p:sp>
          <p:nvSpPr>
            <p:cNvPr id="64521" name="Oval 14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Cloudy</a:t>
              </a:r>
            </a:p>
          </p:txBody>
        </p:sp>
        <p:sp>
          <p:nvSpPr>
            <p:cNvPr id="64522" name="Oval 15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23" name="Oval 16"/>
            <p:cNvSpPr>
              <a:spLocks noChangeArrowheads="1"/>
            </p:cNvSpPr>
            <p:nvPr/>
          </p:nvSpPr>
          <p:spPr bwMode="auto">
            <a:xfrm>
              <a:off x="5182" y="2038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R</a:t>
              </a:r>
            </a:p>
          </p:txBody>
        </p:sp>
        <p:sp>
          <p:nvSpPr>
            <p:cNvPr id="64524" name="Oval 17"/>
            <p:cNvSpPr>
              <a:spLocks noChangeArrowheads="1"/>
            </p:cNvSpPr>
            <p:nvPr/>
          </p:nvSpPr>
          <p:spPr bwMode="auto">
            <a:xfrm>
              <a:off x="4318" y="2662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4525" name="AutoShape 18"/>
            <p:cNvCxnSpPr>
              <a:cxnSpLocks noChangeShapeType="1"/>
              <a:stCxn id="64529" idx="5"/>
              <a:endCxn id="64523" idx="1"/>
            </p:cNvCxnSpPr>
            <p:nvPr/>
          </p:nvCxnSpPr>
          <p:spPr bwMode="auto">
            <a:xfrm>
              <a:off x="4977" y="1732"/>
              <a:ext cx="318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6" name="AutoShape 19"/>
            <p:cNvCxnSpPr>
              <a:cxnSpLocks noChangeShapeType="1"/>
              <a:stCxn id="64521" idx="3"/>
              <a:endCxn id="64522" idx="7"/>
            </p:cNvCxnSpPr>
            <p:nvPr/>
          </p:nvCxnSpPr>
          <p:spPr bwMode="auto">
            <a:xfrm flipH="1">
              <a:off x="4113" y="1732"/>
              <a:ext cx="320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7" name="AutoShape 20"/>
            <p:cNvCxnSpPr>
              <a:cxnSpLocks noChangeShapeType="1"/>
              <a:stCxn id="64522" idx="5"/>
              <a:endCxn id="64524" idx="1"/>
            </p:cNvCxnSpPr>
            <p:nvPr/>
          </p:nvCxnSpPr>
          <p:spPr bwMode="auto">
            <a:xfrm>
              <a:off x="4113" y="2342"/>
              <a:ext cx="318" cy="3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8" name="AutoShape 21"/>
            <p:cNvCxnSpPr>
              <a:cxnSpLocks noChangeShapeType="1"/>
              <a:stCxn id="64523" idx="3"/>
              <a:endCxn id="64524" idx="7"/>
            </p:cNvCxnSpPr>
            <p:nvPr/>
          </p:nvCxnSpPr>
          <p:spPr bwMode="auto">
            <a:xfrm flipH="1">
              <a:off x="4975" y="2356"/>
              <a:ext cx="32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4529" name="Oval 22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C</a:t>
              </a:r>
            </a:p>
          </p:txBody>
        </p:sp>
        <p:sp>
          <p:nvSpPr>
            <p:cNvPr id="64530" name="Oval 23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S</a:t>
              </a:r>
            </a:p>
          </p:txBody>
        </p:sp>
        <p:sp>
          <p:nvSpPr>
            <p:cNvPr id="64531" name="Oval 25"/>
            <p:cNvSpPr>
              <a:spLocks noChangeArrowheads="1"/>
            </p:cNvSpPr>
            <p:nvPr/>
          </p:nvSpPr>
          <p:spPr bwMode="auto">
            <a:xfrm>
              <a:off x="4320" y="2662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</a:t>
              </a:r>
            </a:p>
          </p:txBody>
        </p:sp>
        <p:sp>
          <p:nvSpPr>
            <p:cNvPr id="64532" name="Line 26"/>
            <p:cNvSpPr>
              <a:spLocks noChangeShapeType="1"/>
            </p:cNvSpPr>
            <p:nvPr/>
          </p:nvSpPr>
          <p:spPr bwMode="auto">
            <a:xfrm flipV="1">
              <a:off x="4392" y="2662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3" name="Line 27"/>
            <p:cNvSpPr>
              <a:spLocks noChangeShapeType="1"/>
            </p:cNvSpPr>
            <p:nvPr/>
          </p:nvSpPr>
          <p:spPr bwMode="auto">
            <a:xfrm flipV="1">
              <a:off x="4632" y="2710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4" name="Line 28"/>
            <p:cNvSpPr>
              <a:spLocks noChangeShapeType="1"/>
            </p:cNvSpPr>
            <p:nvPr/>
          </p:nvSpPr>
          <p:spPr bwMode="auto">
            <a:xfrm flipV="1">
              <a:off x="3504" y="2016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5" name="Line 29"/>
            <p:cNvSpPr>
              <a:spLocks noChangeShapeType="1"/>
            </p:cNvSpPr>
            <p:nvPr/>
          </p:nvSpPr>
          <p:spPr bwMode="auto">
            <a:xfrm flipV="1">
              <a:off x="3744" y="2064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8567F189-778B-2D45-A419-D3FB0D96A16C}"/>
              </a:ext>
            </a:extLst>
          </p:cNvPr>
          <p:cNvSpPr/>
          <p:nvPr/>
        </p:nvSpPr>
        <p:spPr>
          <a:xfrm>
            <a:off x="1011533" y="455064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2D5A572-33AC-1043-93CE-EB27C94F0317}"/>
              </a:ext>
            </a:extLst>
          </p:cNvPr>
          <p:cNvSpPr/>
          <p:nvPr/>
        </p:nvSpPr>
        <p:spPr>
          <a:xfrm>
            <a:off x="3937553" y="5668538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EE62C87-9F35-C34D-ABB2-CDFBA49E5341}"/>
              </a:ext>
            </a:extLst>
          </p:cNvPr>
          <p:cNvSpPr/>
          <p:nvPr/>
        </p:nvSpPr>
        <p:spPr>
          <a:xfrm>
            <a:off x="3447552" y="5666504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D2E1D41-5B68-8940-9DD2-C01DED5B7999}"/>
              </a:ext>
            </a:extLst>
          </p:cNvPr>
          <p:cNvSpPr/>
          <p:nvPr/>
        </p:nvSpPr>
        <p:spPr>
          <a:xfrm>
            <a:off x="2114414" y="6226020"/>
            <a:ext cx="348426" cy="348427"/>
          </a:xfrm>
          <a:prstGeom prst="ellipse">
            <a:avLst/>
          </a:prstGeom>
          <a:solidFill>
            <a:srgbClr val="FFDD78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3C7ADB1-5B95-8949-A12F-9CA02A5F9C65}"/>
              </a:ext>
            </a:extLst>
          </p:cNvPr>
          <p:cNvSpPr/>
          <p:nvPr/>
        </p:nvSpPr>
        <p:spPr>
          <a:xfrm>
            <a:off x="1156218" y="6226021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F51EB3F-CCC7-5F4C-87CA-9B65BCC91CAA}"/>
              </a:ext>
            </a:extLst>
          </p:cNvPr>
          <p:cNvSpPr/>
          <p:nvPr/>
        </p:nvSpPr>
        <p:spPr>
          <a:xfrm>
            <a:off x="4426174" y="5658419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BECB03-A641-8843-947E-E3B4BCBFD998}"/>
              </a:ext>
            </a:extLst>
          </p:cNvPr>
          <p:cNvSpPr/>
          <p:nvPr/>
        </p:nvSpPr>
        <p:spPr>
          <a:xfrm>
            <a:off x="1494793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good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All samples are used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The values of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downstream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variables are influenced by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upstream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evidence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019800" y="1371600"/>
            <a:ext cx="6172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still has weaknesses</a:t>
            </a:r>
            <a:endParaRPr lang="en-US" altLang="ja-JP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1800" dirty="0">
                <a:latin typeface="Calibri"/>
                <a:cs typeface="Calibri"/>
              </a:rPr>
              <a:t>The values of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cs typeface="Calibri"/>
              </a:rPr>
              <a:t>upstream</a:t>
            </a:r>
            <a:r>
              <a:rPr lang="en-US" sz="1800" dirty="0">
                <a:latin typeface="Calibri"/>
                <a:cs typeface="Calibri"/>
              </a:rPr>
              <a:t> variables are unaffected by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cs typeface="Calibri"/>
              </a:rPr>
              <a:t>downstream</a:t>
            </a:r>
            <a:r>
              <a:rPr lang="en-US" sz="1800" dirty="0">
                <a:latin typeface="Calibri"/>
                <a:cs typeface="Calibri"/>
              </a:rPr>
              <a:t> evidence</a:t>
            </a:r>
          </a:p>
          <a:p>
            <a:pPr lvl="2"/>
            <a:r>
              <a:rPr lang="en-US" sz="1400" dirty="0">
                <a:latin typeface="Calibri"/>
                <a:cs typeface="Calibri"/>
              </a:rPr>
              <a:t>E.g., suppose evidence is a video of a traffic accident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With evidence in </a:t>
            </a:r>
            <a:r>
              <a:rPr lang="en-US" sz="1800" i="1" dirty="0">
                <a:solidFill>
                  <a:srgbClr val="CC00CC"/>
                </a:solidFill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leaf nodes, weights will be </a:t>
            </a:r>
            <a:r>
              <a:rPr lang="en-US" sz="1800" dirty="0">
                <a:solidFill>
                  <a:srgbClr val="CC00CC"/>
                </a:solidFill>
                <a:latin typeface="Calibri"/>
                <a:cs typeface="Calibri"/>
              </a:rPr>
              <a:t>O(2</a:t>
            </a:r>
            <a:r>
              <a:rPr lang="en-US" sz="2400" baseline="30000" dirty="0">
                <a:solidFill>
                  <a:srgbClr val="CC00CC"/>
                </a:solidFill>
                <a:latin typeface="Calibri"/>
                <a:cs typeface="Calibri"/>
              </a:rPr>
              <a:t>-k</a:t>
            </a:r>
            <a:r>
              <a:rPr lang="en-US" sz="1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With high probability, one lucky sample will have much larger weight than the others, dominating the result</a:t>
            </a:r>
            <a:endParaRPr lang="en-US" sz="18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/>
            <a:endParaRPr lang="en-US" sz="1800" dirty="0">
              <a:solidFill>
                <a:srgbClr val="CC00CC"/>
              </a:solidFill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would like each variable to “see”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all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the evidence!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0DD269-CBDA-CB42-B6EA-7A1B6F27AC7C}"/>
              </a:ext>
            </a:extLst>
          </p:cNvPr>
          <p:cNvSpPr/>
          <p:nvPr/>
        </p:nvSpPr>
        <p:spPr>
          <a:xfrm>
            <a:off x="1703849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C0D21-366B-F749-8F69-3432D4371BF6}"/>
              </a:ext>
            </a:extLst>
          </p:cNvPr>
          <p:cNvSpPr/>
          <p:nvPr/>
        </p:nvSpPr>
        <p:spPr>
          <a:xfrm>
            <a:off x="2958184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98D755-52CB-2C4B-B43C-0132C8C64C64}"/>
              </a:ext>
            </a:extLst>
          </p:cNvPr>
          <p:cNvSpPr/>
          <p:nvPr/>
        </p:nvSpPr>
        <p:spPr>
          <a:xfrm>
            <a:off x="2470387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0BC779-0CCF-3344-BE91-578D55C66BA4}"/>
              </a:ext>
            </a:extLst>
          </p:cNvPr>
          <p:cNvSpPr/>
          <p:nvPr/>
        </p:nvSpPr>
        <p:spPr>
          <a:xfrm>
            <a:off x="1982590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A50425-362F-DA45-89D2-A6AE0E84C30F}"/>
              </a:ext>
            </a:extLst>
          </p:cNvPr>
          <p:cNvSpPr/>
          <p:nvPr/>
        </p:nvSpPr>
        <p:spPr>
          <a:xfrm>
            <a:off x="1494793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77F593-694A-6547-B80C-2A87FC4FE708}"/>
              </a:ext>
            </a:extLst>
          </p:cNvPr>
          <p:cNvSpPr/>
          <p:nvPr/>
        </p:nvSpPr>
        <p:spPr>
          <a:xfrm>
            <a:off x="1007631" y="4549140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C0124-DD03-CB42-8D42-4B612E8F0A2A}"/>
              </a:ext>
            </a:extLst>
          </p:cNvPr>
          <p:cNvSpPr/>
          <p:nvPr/>
        </p:nvSpPr>
        <p:spPr>
          <a:xfrm>
            <a:off x="2470387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53A7F3-88A8-8844-A358-7C058763D4DD}"/>
              </a:ext>
            </a:extLst>
          </p:cNvPr>
          <p:cNvSpPr/>
          <p:nvPr/>
        </p:nvSpPr>
        <p:spPr>
          <a:xfrm>
            <a:off x="1982590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643FA5-AF60-C64E-8701-12DEC5D05FDE}"/>
              </a:ext>
            </a:extLst>
          </p:cNvPr>
          <p:cNvSpPr/>
          <p:nvPr/>
        </p:nvSpPr>
        <p:spPr>
          <a:xfrm>
            <a:off x="1494793" y="3438610"/>
            <a:ext cx="348426" cy="348427"/>
          </a:xfrm>
          <a:prstGeom prst="ellipse">
            <a:avLst/>
          </a:prstGeom>
          <a:solidFill>
            <a:srgbClr val="FF0000">
              <a:alpha val="54902"/>
            </a:srgbClr>
          </a:solidFill>
          <a:ln w="38100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CADB1A-F8DD-3543-BB06-8901FF77FE79}"/>
              </a:ext>
            </a:extLst>
          </p:cNvPr>
          <p:cNvCxnSpPr>
            <a:stCxn id="16" idx="4"/>
            <a:endCxn id="8" idx="1"/>
          </p:cNvCxnSpPr>
          <p:nvPr/>
        </p:nvCxnSpPr>
        <p:spPr>
          <a:xfrm>
            <a:off x="1669006" y="3787037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E282CA-01D9-EC43-ADB6-EA9D909646E4}"/>
              </a:ext>
            </a:extLst>
          </p:cNvPr>
          <p:cNvCxnSpPr>
            <a:stCxn id="15" idx="4"/>
            <a:endCxn id="8" idx="0"/>
          </p:cNvCxnSpPr>
          <p:nvPr/>
        </p:nvCxnSpPr>
        <p:spPr>
          <a:xfrm flipH="1">
            <a:off x="1878062" y="3787037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FB25E3-4603-DF49-BCBE-153F88069784}"/>
              </a:ext>
            </a:extLst>
          </p:cNvPr>
          <p:cNvCxnSpPr>
            <a:stCxn id="14" idx="3"/>
            <a:endCxn id="27" idx="0"/>
          </p:cNvCxnSpPr>
          <p:nvPr/>
        </p:nvCxnSpPr>
        <p:spPr>
          <a:xfrm flipH="1">
            <a:off x="2435545" y="3736011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9768F6-591A-A543-8FB7-C886B11688D9}"/>
              </a:ext>
            </a:extLst>
          </p:cNvPr>
          <p:cNvCxnSpPr>
            <a:stCxn id="8" idx="3"/>
            <a:endCxn id="13" idx="7"/>
          </p:cNvCxnSpPr>
          <p:nvPr/>
        </p:nvCxnSpPr>
        <p:spPr>
          <a:xfrm flipH="1">
            <a:off x="1305031" y="4293494"/>
            <a:ext cx="449844" cy="30667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16950-1CAB-3B46-8E06-AAE3E9599675}"/>
              </a:ext>
            </a:extLst>
          </p:cNvPr>
          <p:cNvCxnSpPr>
            <a:stCxn id="8" idx="3"/>
            <a:endCxn id="12" idx="7"/>
          </p:cNvCxnSpPr>
          <p:nvPr/>
        </p:nvCxnSpPr>
        <p:spPr>
          <a:xfrm>
            <a:off x="1754875" y="4293494"/>
            <a:ext cx="37319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F8DA57-022C-E142-97DC-2F4B9088F7A8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1878062" y="4344519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24E73-71DC-6745-94C8-DBFC11D2ED4E}"/>
              </a:ext>
            </a:extLst>
          </p:cNvPr>
          <p:cNvCxnSpPr>
            <a:stCxn id="27" idx="4"/>
            <a:endCxn id="10" idx="1"/>
          </p:cNvCxnSpPr>
          <p:nvPr/>
        </p:nvCxnSpPr>
        <p:spPr>
          <a:xfrm>
            <a:off x="2435545" y="4344519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DFA580-335C-7D4C-8314-CDA8C4373E42}"/>
              </a:ext>
            </a:extLst>
          </p:cNvPr>
          <p:cNvCxnSpPr>
            <a:stCxn id="27" idx="5"/>
          </p:cNvCxnSpPr>
          <p:nvPr/>
        </p:nvCxnSpPr>
        <p:spPr>
          <a:xfrm>
            <a:off x="2558732" y="4293494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EDBEAF-D3A6-BE46-8DA8-B0B257BE6723}"/>
              </a:ext>
            </a:extLst>
          </p:cNvPr>
          <p:cNvSpPr/>
          <p:nvPr/>
        </p:nvSpPr>
        <p:spPr>
          <a:xfrm>
            <a:off x="2261331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4F41C4-32F6-B549-B634-19BE5029C084}"/>
              </a:ext>
            </a:extLst>
          </p:cNvPr>
          <p:cNvCxnSpPr>
            <a:stCxn id="27" idx="4"/>
            <a:endCxn id="11" idx="7"/>
          </p:cNvCxnSpPr>
          <p:nvPr/>
        </p:nvCxnSpPr>
        <p:spPr>
          <a:xfrm flipH="1">
            <a:off x="2279991" y="4344519"/>
            <a:ext cx="155554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873034E-6631-FE4F-9602-645841B1FA03}"/>
              </a:ext>
            </a:extLst>
          </p:cNvPr>
          <p:cNvSpPr/>
          <p:nvPr/>
        </p:nvSpPr>
        <p:spPr>
          <a:xfrm>
            <a:off x="3515667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5110C1-754D-984C-9C02-91D7873E3B35}"/>
              </a:ext>
            </a:extLst>
          </p:cNvPr>
          <p:cNvSpPr/>
          <p:nvPr/>
        </p:nvSpPr>
        <p:spPr>
          <a:xfrm>
            <a:off x="4770002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919E18-04A7-7F45-9C71-33A04BA2EF76}"/>
              </a:ext>
            </a:extLst>
          </p:cNvPr>
          <p:cNvSpPr/>
          <p:nvPr/>
        </p:nvSpPr>
        <p:spPr>
          <a:xfrm>
            <a:off x="4282205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B718C8-39CA-B54E-ACCE-52FBDA8FACF9}"/>
              </a:ext>
            </a:extLst>
          </p:cNvPr>
          <p:cNvSpPr/>
          <p:nvPr/>
        </p:nvSpPr>
        <p:spPr>
          <a:xfrm>
            <a:off x="3794408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471A04-D3B3-A540-A952-ADA83B60C986}"/>
              </a:ext>
            </a:extLst>
          </p:cNvPr>
          <p:cNvSpPr/>
          <p:nvPr/>
        </p:nvSpPr>
        <p:spPr>
          <a:xfrm>
            <a:off x="3306611" y="3996093"/>
            <a:ext cx="348426" cy="348427"/>
          </a:xfrm>
          <a:prstGeom prst="ellipse">
            <a:avLst/>
          </a:prstGeom>
          <a:solidFill>
            <a:srgbClr val="FFFF00">
              <a:alpha val="54902"/>
            </a:srgbClr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091186-1799-E84D-A39F-C63FDFA6F315}"/>
              </a:ext>
            </a:extLst>
          </p:cNvPr>
          <p:cNvSpPr/>
          <p:nvPr/>
        </p:nvSpPr>
        <p:spPr>
          <a:xfrm>
            <a:off x="2818814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74A722-CA4F-A34F-9B90-1497360E5C0E}"/>
              </a:ext>
            </a:extLst>
          </p:cNvPr>
          <p:cNvSpPr/>
          <p:nvPr/>
        </p:nvSpPr>
        <p:spPr>
          <a:xfrm>
            <a:off x="4282205" y="288112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8E0DCE-C129-8342-A92E-3376A4565DB0}"/>
              </a:ext>
            </a:extLst>
          </p:cNvPr>
          <p:cNvSpPr/>
          <p:nvPr/>
        </p:nvSpPr>
        <p:spPr>
          <a:xfrm>
            <a:off x="3794408" y="2881128"/>
            <a:ext cx="348426" cy="348427"/>
          </a:xfrm>
          <a:prstGeom prst="ellipse">
            <a:avLst/>
          </a:prstGeom>
          <a:solidFill>
            <a:srgbClr val="FF0000">
              <a:alpha val="54902"/>
            </a:srgbClr>
          </a:solidFill>
          <a:ln w="38100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469833-8D58-3046-9929-9CB375927EC3}"/>
              </a:ext>
            </a:extLst>
          </p:cNvPr>
          <p:cNvSpPr/>
          <p:nvPr/>
        </p:nvSpPr>
        <p:spPr>
          <a:xfrm>
            <a:off x="3306611" y="2881128"/>
            <a:ext cx="348426" cy="348427"/>
          </a:xfrm>
          <a:prstGeom prst="ellipse">
            <a:avLst/>
          </a:prstGeom>
          <a:solidFill>
            <a:srgbClr val="FF0000">
              <a:alpha val="54902"/>
            </a:srgbClr>
          </a:solidFill>
          <a:ln w="38100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42AEC2-ECA6-F042-81FA-FB8B81D94789}"/>
              </a:ext>
            </a:extLst>
          </p:cNvPr>
          <p:cNvCxnSpPr>
            <a:stCxn id="37" idx="4"/>
            <a:endCxn id="29" idx="1"/>
          </p:cNvCxnSpPr>
          <p:nvPr/>
        </p:nvCxnSpPr>
        <p:spPr>
          <a:xfrm>
            <a:off x="3480824" y="3229555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D70D5E-24C4-7246-8617-7D929D01DC11}"/>
              </a:ext>
            </a:extLst>
          </p:cNvPr>
          <p:cNvCxnSpPr>
            <a:stCxn id="36" idx="4"/>
            <a:endCxn id="29" idx="0"/>
          </p:cNvCxnSpPr>
          <p:nvPr/>
        </p:nvCxnSpPr>
        <p:spPr>
          <a:xfrm flipH="1">
            <a:off x="3689880" y="3229555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7F3B9A-6EB7-AB47-965E-483010488B55}"/>
              </a:ext>
            </a:extLst>
          </p:cNvPr>
          <p:cNvCxnSpPr>
            <a:stCxn id="35" idx="3"/>
            <a:endCxn id="46" idx="0"/>
          </p:cNvCxnSpPr>
          <p:nvPr/>
        </p:nvCxnSpPr>
        <p:spPr>
          <a:xfrm flipH="1">
            <a:off x="4247362" y="3178529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A18F9D-7373-224B-92B6-0236F1C2CA83}"/>
              </a:ext>
            </a:extLst>
          </p:cNvPr>
          <p:cNvCxnSpPr>
            <a:stCxn id="29" idx="3"/>
            <a:endCxn id="34" idx="7"/>
          </p:cNvCxnSpPr>
          <p:nvPr/>
        </p:nvCxnSpPr>
        <p:spPr>
          <a:xfrm flipH="1">
            <a:off x="3116214" y="3736011"/>
            <a:ext cx="450478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68C141-B1EB-7E4A-AD0F-8632E106D53C}"/>
              </a:ext>
            </a:extLst>
          </p:cNvPr>
          <p:cNvCxnSpPr>
            <a:stCxn id="29" idx="3"/>
            <a:endCxn id="33" idx="7"/>
          </p:cNvCxnSpPr>
          <p:nvPr/>
        </p:nvCxnSpPr>
        <p:spPr>
          <a:xfrm>
            <a:off x="3566692" y="3736011"/>
            <a:ext cx="37319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2DA899-8016-944D-A6B8-4C7A66EFFED4}"/>
              </a:ext>
            </a:extLst>
          </p:cNvPr>
          <p:cNvCxnSpPr>
            <a:stCxn id="29" idx="4"/>
            <a:endCxn id="32" idx="0"/>
          </p:cNvCxnSpPr>
          <p:nvPr/>
        </p:nvCxnSpPr>
        <p:spPr>
          <a:xfrm>
            <a:off x="3689880" y="3787037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C4F861-F31C-8E43-8182-F5D6E5643C66}"/>
              </a:ext>
            </a:extLst>
          </p:cNvPr>
          <p:cNvCxnSpPr>
            <a:stCxn id="46" idx="4"/>
            <a:endCxn id="31" idx="1"/>
          </p:cNvCxnSpPr>
          <p:nvPr/>
        </p:nvCxnSpPr>
        <p:spPr>
          <a:xfrm>
            <a:off x="4247362" y="3787037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791336-D271-144F-88B2-49047DEFF39B}"/>
              </a:ext>
            </a:extLst>
          </p:cNvPr>
          <p:cNvCxnSpPr>
            <a:stCxn id="46" idx="5"/>
          </p:cNvCxnSpPr>
          <p:nvPr/>
        </p:nvCxnSpPr>
        <p:spPr>
          <a:xfrm>
            <a:off x="4370550" y="3736011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B2CF81F-1FB0-4943-82B5-83157A57BBEE}"/>
              </a:ext>
            </a:extLst>
          </p:cNvPr>
          <p:cNvSpPr/>
          <p:nvPr/>
        </p:nvSpPr>
        <p:spPr>
          <a:xfrm>
            <a:off x="4073149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3D7C1DB-8182-5946-8E7C-542CA1C49931}"/>
              </a:ext>
            </a:extLst>
          </p:cNvPr>
          <p:cNvCxnSpPr>
            <a:stCxn id="46" idx="4"/>
            <a:endCxn id="32" idx="7"/>
          </p:cNvCxnSpPr>
          <p:nvPr/>
        </p:nvCxnSpPr>
        <p:spPr>
          <a:xfrm flipH="1">
            <a:off x="4091809" y="3787037"/>
            <a:ext cx="155554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D054B87-31AB-5E4A-82D5-7C825B41C02B}"/>
              </a:ext>
            </a:extLst>
          </p:cNvPr>
          <p:cNvSpPr/>
          <p:nvPr/>
        </p:nvSpPr>
        <p:spPr>
          <a:xfrm>
            <a:off x="3655037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9507A5-9169-5E4A-9F12-44AEB1A75490}"/>
              </a:ext>
            </a:extLst>
          </p:cNvPr>
          <p:cNvSpPr/>
          <p:nvPr/>
        </p:nvSpPr>
        <p:spPr>
          <a:xfrm>
            <a:off x="4909373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858DD6-C5AF-9B41-B9DE-D63CE1786148}"/>
              </a:ext>
            </a:extLst>
          </p:cNvPr>
          <p:cNvSpPr/>
          <p:nvPr/>
        </p:nvSpPr>
        <p:spPr>
          <a:xfrm>
            <a:off x="4422210" y="5664105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DB549B0-B900-AA4C-8B55-02B601E889ED}"/>
              </a:ext>
            </a:extLst>
          </p:cNvPr>
          <p:cNvSpPr/>
          <p:nvPr/>
        </p:nvSpPr>
        <p:spPr>
          <a:xfrm>
            <a:off x="3934413" y="5664105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B15CE4-F399-3A42-AD13-56AF63362757}"/>
              </a:ext>
            </a:extLst>
          </p:cNvPr>
          <p:cNvSpPr/>
          <p:nvPr/>
        </p:nvSpPr>
        <p:spPr>
          <a:xfrm>
            <a:off x="3446616" y="5664105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E1C0C7-A2D9-5E45-A833-1E8A368B5573}"/>
              </a:ext>
            </a:extLst>
          </p:cNvPr>
          <p:cNvSpPr/>
          <p:nvPr/>
        </p:nvSpPr>
        <p:spPr>
          <a:xfrm>
            <a:off x="2958184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0516352-0E41-8C40-AE2A-C53CA82C78B5}"/>
              </a:ext>
            </a:extLst>
          </p:cNvPr>
          <p:cNvSpPr/>
          <p:nvPr/>
        </p:nvSpPr>
        <p:spPr>
          <a:xfrm>
            <a:off x="4421575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4C192C-A81B-9D48-84C4-160F11612B7C}"/>
              </a:ext>
            </a:extLst>
          </p:cNvPr>
          <p:cNvSpPr/>
          <p:nvPr/>
        </p:nvSpPr>
        <p:spPr>
          <a:xfrm>
            <a:off x="3933778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C7673C6-4549-264C-A58F-2BB78BD9DD46}"/>
              </a:ext>
            </a:extLst>
          </p:cNvPr>
          <p:cNvSpPr/>
          <p:nvPr/>
        </p:nvSpPr>
        <p:spPr>
          <a:xfrm>
            <a:off x="3445981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D07D3A-99DB-8B43-95F4-5A63FDE0915E}"/>
              </a:ext>
            </a:extLst>
          </p:cNvPr>
          <p:cNvCxnSpPr>
            <a:stCxn id="56" idx="4"/>
            <a:endCxn id="48" idx="1"/>
          </p:cNvCxnSpPr>
          <p:nvPr/>
        </p:nvCxnSpPr>
        <p:spPr>
          <a:xfrm>
            <a:off x="3620195" y="4902002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84481C3-29F4-BF4E-B20C-8971B2D30243}"/>
              </a:ext>
            </a:extLst>
          </p:cNvPr>
          <p:cNvCxnSpPr>
            <a:stCxn id="55" idx="4"/>
            <a:endCxn id="48" idx="0"/>
          </p:cNvCxnSpPr>
          <p:nvPr/>
        </p:nvCxnSpPr>
        <p:spPr>
          <a:xfrm flipH="1">
            <a:off x="3829250" y="4902002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0DE9BD-A8FD-B34B-9E0A-16520578EC83}"/>
              </a:ext>
            </a:extLst>
          </p:cNvPr>
          <p:cNvCxnSpPr>
            <a:stCxn id="54" idx="3"/>
            <a:endCxn id="65" idx="0"/>
          </p:cNvCxnSpPr>
          <p:nvPr/>
        </p:nvCxnSpPr>
        <p:spPr>
          <a:xfrm flipH="1">
            <a:off x="4386733" y="4850976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6164F4-1D8A-D14E-842F-B27CB3956927}"/>
              </a:ext>
            </a:extLst>
          </p:cNvPr>
          <p:cNvCxnSpPr>
            <a:stCxn id="48" idx="3"/>
            <a:endCxn id="53" idx="7"/>
          </p:cNvCxnSpPr>
          <p:nvPr/>
        </p:nvCxnSpPr>
        <p:spPr>
          <a:xfrm flipH="1">
            <a:off x="3255585" y="5408458"/>
            <a:ext cx="450478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96290C-3B7C-504A-8232-6C7C55390999}"/>
              </a:ext>
            </a:extLst>
          </p:cNvPr>
          <p:cNvCxnSpPr>
            <a:stCxn id="48" idx="3"/>
            <a:endCxn id="52" idx="7"/>
          </p:cNvCxnSpPr>
          <p:nvPr/>
        </p:nvCxnSpPr>
        <p:spPr>
          <a:xfrm>
            <a:off x="3706063" y="5408459"/>
            <a:ext cx="37953" cy="30667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29AEE-0767-5242-B0CA-7FB5BD4048CF}"/>
              </a:ext>
            </a:extLst>
          </p:cNvPr>
          <p:cNvCxnSpPr>
            <a:stCxn id="48" idx="4"/>
            <a:endCxn id="51" idx="0"/>
          </p:cNvCxnSpPr>
          <p:nvPr/>
        </p:nvCxnSpPr>
        <p:spPr>
          <a:xfrm>
            <a:off x="3829250" y="5459485"/>
            <a:ext cx="279376" cy="20462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6FA2DF3-282C-B845-99FB-40AA3540CB0F}"/>
              </a:ext>
            </a:extLst>
          </p:cNvPr>
          <p:cNvCxnSpPr>
            <a:stCxn id="65" idx="4"/>
            <a:endCxn id="50" idx="1"/>
          </p:cNvCxnSpPr>
          <p:nvPr/>
        </p:nvCxnSpPr>
        <p:spPr>
          <a:xfrm>
            <a:off x="4386733" y="5459485"/>
            <a:ext cx="86503" cy="25564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3317258-BA1D-B542-8C95-EAEA5A7FA4F9}"/>
              </a:ext>
            </a:extLst>
          </p:cNvPr>
          <p:cNvCxnSpPr>
            <a:stCxn id="65" idx="5"/>
          </p:cNvCxnSpPr>
          <p:nvPr/>
        </p:nvCxnSpPr>
        <p:spPr>
          <a:xfrm>
            <a:off x="4509920" y="5408458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86CEDDD6-4670-F94A-B661-B005389124F4}"/>
              </a:ext>
            </a:extLst>
          </p:cNvPr>
          <p:cNvSpPr/>
          <p:nvPr/>
        </p:nvSpPr>
        <p:spPr>
          <a:xfrm>
            <a:off x="4212520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05FD34-23DA-3143-8809-77797C21198E}"/>
              </a:ext>
            </a:extLst>
          </p:cNvPr>
          <p:cNvCxnSpPr>
            <a:stCxn id="65" idx="4"/>
            <a:endCxn id="51" idx="7"/>
          </p:cNvCxnSpPr>
          <p:nvPr/>
        </p:nvCxnSpPr>
        <p:spPr>
          <a:xfrm flipH="1">
            <a:off x="4231813" y="5459485"/>
            <a:ext cx="154920" cy="25564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ABBEAFE-0F8F-614C-A5D0-BC673586C62D}"/>
              </a:ext>
            </a:extLst>
          </p:cNvPr>
          <p:cNvSpPr/>
          <p:nvPr/>
        </p:nvSpPr>
        <p:spPr>
          <a:xfrm>
            <a:off x="1843220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1DFB365-B60A-2C49-9C98-018FD3725ABC}"/>
              </a:ext>
            </a:extLst>
          </p:cNvPr>
          <p:cNvSpPr/>
          <p:nvPr/>
        </p:nvSpPr>
        <p:spPr>
          <a:xfrm>
            <a:off x="3097555" y="6226022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2C3D694-83EA-C345-B5A9-5BF2E9D2B7D4}"/>
              </a:ext>
            </a:extLst>
          </p:cNvPr>
          <p:cNvSpPr/>
          <p:nvPr/>
        </p:nvSpPr>
        <p:spPr>
          <a:xfrm>
            <a:off x="2609758" y="6226022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63661D-D379-D042-9188-FEDEAD22780F}"/>
              </a:ext>
            </a:extLst>
          </p:cNvPr>
          <p:cNvSpPr/>
          <p:nvPr/>
        </p:nvSpPr>
        <p:spPr>
          <a:xfrm>
            <a:off x="2122596" y="6221587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4A0D7AE-1F92-E241-817A-D4B35034DA43}"/>
              </a:ext>
            </a:extLst>
          </p:cNvPr>
          <p:cNvSpPr/>
          <p:nvPr/>
        </p:nvSpPr>
        <p:spPr>
          <a:xfrm>
            <a:off x="1634164" y="6226022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2DF27E-A0B9-0048-95BA-2066C740386C}"/>
              </a:ext>
            </a:extLst>
          </p:cNvPr>
          <p:cNvSpPr/>
          <p:nvPr/>
        </p:nvSpPr>
        <p:spPr>
          <a:xfrm>
            <a:off x="1147002" y="6221587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76EA9D-A7FB-3D4F-8CF2-D109DD5CDAEC}"/>
              </a:ext>
            </a:extLst>
          </p:cNvPr>
          <p:cNvSpPr/>
          <p:nvPr/>
        </p:nvSpPr>
        <p:spPr>
          <a:xfrm>
            <a:off x="2609758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F317878-C8A6-1845-BE2D-D92A354B70E3}"/>
              </a:ext>
            </a:extLst>
          </p:cNvPr>
          <p:cNvSpPr/>
          <p:nvPr/>
        </p:nvSpPr>
        <p:spPr>
          <a:xfrm>
            <a:off x="2121961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5A7F3F-9F5C-C449-B9DE-A39644DE2C11}"/>
              </a:ext>
            </a:extLst>
          </p:cNvPr>
          <p:cNvSpPr/>
          <p:nvPr/>
        </p:nvSpPr>
        <p:spPr>
          <a:xfrm>
            <a:off x="1634164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1CB6EA3-9B2C-F745-A955-51CB75A9B98C}"/>
              </a:ext>
            </a:extLst>
          </p:cNvPr>
          <p:cNvCxnSpPr>
            <a:stCxn id="75" idx="4"/>
            <a:endCxn id="67" idx="1"/>
          </p:cNvCxnSpPr>
          <p:nvPr/>
        </p:nvCxnSpPr>
        <p:spPr>
          <a:xfrm>
            <a:off x="1808377" y="5459484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97FF437-DB50-7D43-9E5C-243E7C2FBA7A}"/>
              </a:ext>
            </a:extLst>
          </p:cNvPr>
          <p:cNvCxnSpPr>
            <a:stCxn id="74" idx="4"/>
            <a:endCxn id="67" idx="0"/>
          </p:cNvCxnSpPr>
          <p:nvPr/>
        </p:nvCxnSpPr>
        <p:spPr>
          <a:xfrm flipH="1">
            <a:off x="2017433" y="5459484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F0181A0-D43B-3C4F-B18E-6044E6780EC5}"/>
              </a:ext>
            </a:extLst>
          </p:cNvPr>
          <p:cNvCxnSpPr>
            <a:stCxn id="73" idx="3"/>
            <a:endCxn id="84" idx="0"/>
          </p:cNvCxnSpPr>
          <p:nvPr/>
        </p:nvCxnSpPr>
        <p:spPr>
          <a:xfrm flipH="1">
            <a:off x="2574915" y="5408458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462D820-9297-6041-9168-97FFF4B07C01}"/>
              </a:ext>
            </a:extLst>
          </p:cNvPr>
          <p:cNvCxnSpPr>
            <a:cxnSpLocks/>
            <a:stCxn id="67" idx="3"/>
            <a:endCxn id="72" idx="7"/>
          </p:cNvCxnSpPr>
          <p:nvPr/>
        </p:nvCxnSpPr>
        <p:spPr>
          <a:xfrm flipH="1">
            <a:off x="1444402" y="5965941"/>
            <a:ext cx="449844" cy="30667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39D6A6D-3EA9-E040-965F-B078D9D8CB17}"/>
              </a:ext>
            </a:extLst>
          </p:cNvPr>
          <p:cNvCxnSpPr>
            <a:stCxn id="67" idx="3"/>
            <a:endCxn id="71" idx="7"/>
          </p:cNvCxnSpPr>
          <p:nvPr/>
        </p:nvCxnSpPr>
        <p:spPr>
          <a:xfrm>
            <a:off x="1894245" y="5965941"/>
            <a:ext cx="37319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036B3A-87C7-EE45-A4FC-8F1B292ACE1D}"/>
              </a:ext>
            </a:extLst>
          </p:cNvPr>
          <p:cNvCxnSpPr>
            <a:stCxn id="67" idx="4"/>
            <a:endCxn id="70" idx="0"/>
          </p:cNvCxnSpPr>
          <p:nvPr/>
        </p:nvCxnSpPr>
        <p:spPr>
          <a:xfrm>
            <a:off x="2017433" y="6016967"/>
            <a:ext cx="279376" cy="20462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1423119-C5BC-D94A-8AAF-9D1BF5ECD44E}"/>
              </a:ext>
            </a:extLst>
          </p:cNvPr>
          <p:cNvCxnSpPr>
            <a:stCxn id="84" idx="4"/>
            <a:endCxn id="69" idx="1"/>
          </p:cNvCxnSpPr>
          <p:nvPr/>
        </p:nvCxnSpPr>
        <p:spPr>
          <a:xfrm>
            <a:off x="2574915" y="6016967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5D0CA28-6597-7A4B-AFCE-337129578C10}"/>
              </a:ext>
            </a:extLst>
          </p:cNvPr>
          <p:cNvCxnSpPr>
            <a:stCxn id="84" idx="5"/>
          </p:cNvCxnSpPr>
          <p:nvPr/>
        </p:nvCxnSpPr>
        <p:spPr>
          <a:xfrm>
            <a:off x="2698103" y="5965941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3AACEA04-1174-7544-B640-2FBA4AA17EFC}"/>
              </a:ext>
            </a:extLst>
          </p:cNvPr>
          <p:cNvSpPr/>
          <p:nvPr/>
        </p:nvSpPr>
        <p:spPr>
          <a:xfrm>
            <a:off x="2400702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E82018A-B512-BD4C-908F-EA384B4B2179}"/>
              </a:ext>
            </a:extLst>
          </p:cNvPr>
          <p:cNvCxnSpPr>
            <a:stCxn id="84" idx="4"/>
            <a:endCxn id="70" idx="7"/>
          </p:cNvCxnSpPr>
          <p:nvPr/>
        </p:nvCxnSpPr>
        <p:spPr>
          <a:xfrm flipH="1">
            <a:off x="2419996" y="6016967"/>
            <a:ext cx="154919" cy="25564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25BED57-91DD-BE40-88E2-C89AD772E539}"/>
              </a:ext>
            </a:extLst>
          </p:cNvPr>
          <p:cNvSpPr/>
          <p:nvPr/>
        </p:nvSpPr>
        <p:spPr>
          <a:xfrm>
            <a:off x="3167240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2B8A9CB-2BB9-CA4E-9912-FAFA14F5320E}"/>
              </a:ext>
            </a:extLst>
          </p:cNvPr>
          <p:cNvSpPr/>
          <p:nvPr/>
        </p:nvSpPr>
        <p:spPr>
          <a:xfrm>
            <a:off x="2958184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AF196E7-27AB-1340-944E-59CBE0526110}"/>
              </a:ext>
            </a:extLst>
          </p:cNvPr>
          <p:cNvCxnSpPr>
            <a:stCxn id="37" idx="3"/>
            <a:endCxn id="87" idx="7"/>
          </p:cNvCxnSpPr>
          <p:nvPr/>
        </p:nvCxnSpPr>
        <p:spPr>
          <a:xfrm flipH="1">
            <a:off x="3255585" y="3178529"/>
            <a:ext cx="102051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7784A7-E7F3-404C-8476-320D98648E31}"/>
              </a:ext>
            </a:extLst>
          </p:cNvPr>
          <p:cNvCxnSpPr>
            <a:stCxn id="34" idx="4"/>
            <a:endCxn id="9" idx="0"/>
          </p:cNvCxnSpPr>
          <p:nvPr/>
        </p:nvCxnSpPr>
        <p:spPr>
          <a:xfrm>
            <a:off x="2993027" y="4344519"/>
            <a:ext cx="13937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55F512B-AF2B-9F48-9C40-8F66D4FE75E9}"/>
              </a:ext>
            </a:extLst>
          </p:cNvPr>
          <p:cNvCxnSpPr>
            <a:stCxn id="32" idx="4"/>
            <a:endCxn id="56" idx="7"/>
          </p:cNvCxnSpPr>
          <p:nvPr/>
        </p:nvCxnSpPr>
        <p:spPr>
          <a:xfrm flipH="1">
            <a:off x="3743382" y="4344519"/>
            <a:ext cx="225239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0169C34-98C8-664D-8899-B5F58317D5A7}"/>
              </a:ext>
            </a:extLst>
          </p:cNvPr>
          <p:cNvCxnSpPr>
            <a:stCxn id="31" idx="4"/>
            <a:endCxn id="54" idx="0"/>
          </p:cNvCxnSpPr>
          <p:nvPr/>
        </p:nvCxnSpPr>
        <p:spPr>
          <a:xfrm>
            <a:off x="4456418" y="4344519"/>
            <a:ext cx="13937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128A7D2-D9FF-284A-9188-59C2ADA274CA}"/>
              </a:ext>
            </a:extLst>
          </p:cNvPr>
          <p:cNvCxnSpPr>
            <a:stCxn id="9" idx="3"/>
            <a:endCxn id="73" idx="7"/>
          </p:cNvCxnSpPr>
          <p:nvPr/>
        </p:nvCxnSpPr>
        <p:spPr>
          <a:xfrm flipH="1">
            <a:off x="2907159" y="4850976"/>
            <a:ext cx="102051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9C228C-02C6-C040-B17F-923929DA59D4}"/>
              </a:ext>
            </a:extLst>
          </p:cNvPr>
          <p:cNvCxnSpPr>
            <a:stCxn id="11" idx="5"/>
            <a:endCxn id="73" idx="1"/>
          </p:cNvCxnSpPr>
          <p:nvPr/>
        </p:nvCxnSpPr>
        <p:spPr>
          <a:xfrm>
            <a:off x="2279991" y="4850976"/>
            <a:ext cx="380793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347F9B0-AA11-A54E-B3DD-21BA9665BBDB}"/>
              </a:ext>
            </a:extLst>
          </p:cNvPr>
          <p:cNvCxnSpPr>
            <a:stCxn id="86" idx="3"/>
            <a:endCxn id="53" idx="0"/>
          </p:cNvCxnSpPr>
          <p:nvPr/>
        </p:nvCxnSpPr>
        <p:spPr>
          <a:xfrm flipH="1">
            <a:off x="3132398" y="5408458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262F25C-4667-5B4B-A637-A7BA141E8CE8}"/>
              </a:ext>
            </a:extLst>
          </p:cNvPr>
          <p:cNvCxnSpPr>
            <a:stCxn id="56" idx="3"/>
            <a:endCxn id="86" idx="0"/>
          </p:cNvCxnSpPr>
          <p:nvPr/>
        </p:nvCxnSpPr>
        <p:spPr>
          <a:xfrm flipH="1">
            <a:off x="3341453" y="4850976"/>
            <a:ext cx="155554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CB247F-9080-0344-ACA4-C28412E8B963}"/>
              </a:ext>
            </a:extLst>
          </p:cNvPr>
          <p:cNvCxnSpPr>
            <a:stCxn id="33" idx="4"/>
            <a:endCxn id="86" idx="0"/>
          </p:cNvCxnSpPr>
          <p:nvPr/>
        </p:nvCxnSpPr>
        <p:spPr>
          <a:xfrm flipH="1">
            <a:off x="3341453" y="4344519"/>
            <a:ext cx="139371" cy="76653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DAEEEF-0A9A-3A49-AA63-B1FFC6E8C408}"/>
              </a:ext>
            </a:extLst>
          </p:cNvPr>
          <p:cNvCxnSpPr>
            <a:stCxn id="86" idx="2"/>
            <a:endCxn id="73" idx="6"/>
          </p:cNvCxnSpPr>
          <p:nvPr/>
        </p:nvCxnSpPr>
        <p:spPr>
          <a:xfrm flipH="1">
            <a:off x="2958184" y="5285271"/>
            <a:ext cx="209056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637EF39B-E7E1-0047-B5AE-26FB07769AF0}"/>
              </a:ext>
            </a:extLst>
          </p:cNvPr>
          <p:cNvSpPr/>
          <p:nvPr/>
        </p:nvSpPr>
        <p:spPr>
          <a:xfrm>
            <a:off x="1703849" y="3996093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1273141-420A-D249-A9F2-0B1FFCDDFD57}"/>
              </a:ext>
            </a:extLst>
          </p:cNvPr>
          <p:cNvSpPr/>
          <p:nvPr/>
        </p:nvSpPr>
        <p:spPr>
          <a:xfrm>
            <a:off x="1982590" y="3438610"/>
            <a:ext cx="348426" cy="3484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EB33444-ADB5-4E47-8EA7-8A5DBF13DA75}"/>
              </a:ext>
            </a:extLst>
          </p:cNvPr>
          <p:cNvSpPr/>
          <p:nvPr/>
        </p:nvSpPr>
        <p:spPr>
          <a:xfrm>
            <a:off x="3515667" y="3438610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C6F134A-AF6D-3444-B733-DAA3F80D33A7}"/>
              </a:ext>
            </a:extLst>
          </p:cNvPr>
          <p:cNvSpPr/>
          <p:nvPr/>
        </p:nvSpPr>
        <p:spPr>
          <a:xfrm>
            <a:off x="3655037" y="5111058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BE38FD4-8A34-F546-87EE-4515CC88B8C9}"/>
              </a:ext>
            </a:extLst>
          </p:cNvPr>
          <p:cNvSpPr/>
          <p:nvPr/>
        </p:nvSpPr>
        <p:spPr>
          <a:xfrm>
            <a:off x="3445981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C668931-560D-B640-B912-EDDB6927C69E}"/>
              </a:ext>
            </a:extLst>
          </p:cNvPr>
          <p:cNvSpPr/>
          <p:nvPr/>
        </p:nvSpPr>
        <p:spPr>
          <a:xfrm>
            <a:off x="4212520" y="5111058"/>
            <a:ext cx="348426" cy="3484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F3C9197-FA02-E149-875D-0035D8CAA36D}"/>
              </a:ext>
            </a:extLst>
          </p:cNvPr>
          <p:cNvSpPr/>
          <p:nvPr/>
        </p:nvSpPr>
        <p:spPr>
          <a:xfrm>
            <a:off x="1843220" y="5668540"/>
            <a:ext cx="348426" cy="3484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3231564-9A7A-B645-B648-DA25F8713D13}"/>
              </a:ext>
            </a:extLst>
          </p:cNvPr>
          <p:cNvSpPr/>
          <p:nvPr/>
        </p:nvSpPr>
        <p:spPr>
          <a:xfrm>
            <a:off x="2400702" y="5668540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BAD760C-584C-0646-80E8-CFBBABFF2762}"/>
              </a:ext>
            </a:extLst>
          </p:cNvPr>
          <p:cNvSpPr/>
          <p:nvPr/>
        </p:nvSpPr>
        <p:spPr>
          <a:xfrm>
            <a:off x="3167240" y="5111058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44F2D63-197C-BB49-8136-F2863152E478}"/>
              </a:ext>
            </a:extLst>
          </p:cNvPr>
          <p:cNvSpPr/>
          <p:nvPr/>
        </p:nvSpPr>
        <p:spPr>
          <a:xfrm>
            <a:off x="2958184" y="3438610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4BD9127-7C06-E746-B66C-58E89567246E}"/>
              </a:ext>
            </a:extLst>
          </p:cNvPr>
          <p:cNvSpPr/>
          <p:nvPr/>
        </p:nvSpPr>
        <p:spPr>
          <a:xfrm>
            <a:off x="2958184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0251D67-817E-264F-BDC4-0240D7A89088}"/>
              </a:ext>
            </a:extLst>
          </p:cNvPr>
          <p:cNvSpPr/>
          <p:nvPr/>
        </p:nvSpPr>
        <p:spPr>
          <a:xfrm>
            <a:off x="1982590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20D5F69-0BB7-2243-9F3D-99D1BFB0FAB4}"/>
              </a:ext>
            </a:extLst>
          </p:cNvPr>
          <p:cNvSpPr/>
          <p:nvPr/>
        </p:nvSpPr>
        <p:spPr>
          <a:xfrm>
            <a:off x="2261331" y="3996093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A2AEDC2-9CB9-0948-AEC0-0C75DAE08E4B}"/>
              </a:ext>
            </a:extLst>
          </p:cNvPr>
          <p:cNvSpPr/>
          <p:nvPr/>
        </p:nvSpPr>
        <p:spPr>
          <a:xfrm>
            <a:off x="3794408" y="3996093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EDD81B9-ED32-A94B-8FF7-CE2412FEB329}"/>
              </a:ext>
            </a:extLst>
          </p:cNvPr>
          <p:cNvSpPr/>
          <p:nvPr/>
        </p:nvSpPr>
        <p:spPr>
          <a:xfrm>
            <a:off x="2818814" y="3996093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A75E042-5467-F346-8438-D9E1E2E2F8B9}"/>
              </a:ext>
            </a:extLst>
          </p:cNvPr>
          <p:cNvSpPr/>
          <p:nvPr/>
        </p:nvSpPr>
        <p:spPr>
          <a:xfrm>
            <a:off x="4073149" y="3438610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36C1A45-AE59-A34D-B43E-A23ED65A1426}"/>
              </a:ext>
            </a:extLst>
          </p:cNvPr>
          <p:cNvSpPr/>
          <p:nvPr/>
        </p:nvSpPr>
        <p:spPr>
          <a:xfrm>
            <a:off x="4909373" y="5668540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4376310-E5A2-2A40-9933-902F7F6E68ED}"/>
              </a:ext>
            </a:extLst>
          </p:cNvPr>
          <p:cNvSpPr/>
          <p:nvPr/>
        </p:nvSpPr>
        <p:spPr>
          <a:xfrm>
            <a:off x="2958184" y="5668540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93B5056-B9D3-234A-87E3-5267CAF9E36D}"/>
              </a:ext>
            </a:extLst>
          </p:cNvPr>
          <p:cNvSpPr/>
          <p:nvPr/>
        </p:nvSpPr>
        <p:spPr>
          <a:xfrm>
            <a:off x="4421575" y="4553575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0A0D373-FD16-7E4A-9668-A9FFBACC973C}"/>
              </a:ext>
            </a:extLst>
          </p:cNvPr>
          <p:cNvSpPr/>
          <p:nvPr/>
        </p:nvSpPr>
        <p:spPr>
          <a:xfrm>
            <a:off x="3933778" y="4553575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E268EFA-E748-474C-B42A-DD760CED28CF}"/>
              </a:ext>
            </a:extLst>
          </p:cNvPr>
          <p:cNvSpPr/>
          <p:nvPr/>
        </p:nvSpPr>
        <p:spPr>
          <a:xfrm>
            <a:off x="3097555" y="6226022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DE7679-978C-594C-AC90-B5ABB87909E7}"/>
              </a:ext>
            </a:extLst>
          </p:cNvPr>
          <p:cNvSpPr/>
          <p:nvPr/>
        </p:nvSpPr>
        <p:spPr>
          <a:xfrm>
            <a:off x="2609758" y="6226022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106BC0F-EA3C-504A-A1D4-BBF0F80FCFF2}"/>
              </a:ext>
            </a:extLst>
          </p:cNvPr>
          <p:cNvSpPr/>
          <p:nvPr/>
        </p:nvSpPr>
        <p:spPr>
          <a:xfrm>
            <a:off x="1634164" y="6226022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E08AD43-A327-7847-AB04-5D68B37032D3}"/>
              </a:ext>
            </a:extLst>
          </p:cNvPr>
          <p:cNvSpPr/>
          <p:nvPr/>
        </p:nvSpPr>
        <p:spPr>
          <a:xfrm>
            <a:off x="2609758" y="5111058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AD23C1A-015A-8449-A75F-916ECD82214A}"/>
              </a:ext>
            </a:extLst>
          </p:cNvPr>
          <p:cNvSpPr/>
          <p:nvPr/>
        </p:nvSpPr>
        <p:spPr>
          <a:xfrm>
            <a:off x="2121961" y="5111058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988E2ED-C604-4A42-9496-1EC1F1DF3062}"/>
              </a:ext>
            </a:extLst>
          </p:cNvPr>
          <p:cNvSpPr/>
          <p:nvPr/>
        </p:nvSpPr>
        <p:spPr>
          <a:xfrm>
            <a:off x="1634164" y="5111058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FFC3024-7B0D-E74F-B422-B8E69913962A}"/>
              </a:ext>
            </a:extLst>
          </p:cNvPr>
          <p:cNvSpPr/>
          <p:nvPr/>
        </p:nvSpPr>
        <p:spPr>
          <a:xfrm>
            <a:off x="2470387" y="4553575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29CB2B8-ABC9-A34D-8AF1-10183B81DC79}"/>
              </a:ext>
            </a:extLst>
          </p:cNvPr>
          <p:cNvSpPr/>
          <p:nvPr/>
        </p:nvSpPr>
        <p:spPr>
          <a:xfrm>
            <a:off x="2470387" y="3438610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4C70DB6-1972-4847-A3E9-4E429B4645A0}"/>
              </a:ext>
            </a:extLst>
          </p:cNvPr>
          <p:cNvSpPr/>
          <p:nvPr/>
        </p:nvSpPr>
        <p:spPr>
          <a:xfrm>
            <a:off x="4770002" y="3996093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7A5EC4-F225-EF46-B2F2-01A75B74F2E9}"/>
              </a:ext>
            </a:extLst>
          </p:cNvPr>
          <p:cNvSpPr/>
          <p:nvPr/>
        </p:nvSpPr>
        <p:spPr>
          <a:xfrm>
            <a:off x="4282205" y="3996093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0AE402D-EC49-6249-BD80-A3DFCC9AC68B}"/>
              </a:ext>
            </a:extLst>
          </p:cNvPr>
          <p:cNvSpPr/>
          <p:nvPr/>
        </p:nvSpPr>
        <p:spPr>
          <a:xfrm>
            <a:off x="4282205" y="2881128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BAEC578-6D56-854A-8859-4E6857779E08}"/>
              </a:ext>
            </a:extLst>
          </p:cNvPr>
          <p:cNvSpPr/>
          <p:nvPr/>
        </p:nvSpPr>
        <p:spPr>
          <a:xfrm>
            <a:off x="1011533" y="4553574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FF16C10-8BC6-8947-8E4B-776B0A6E9B83}"/>
              </a:ext>
            </a:extLst>
          </p:cNvPr>
          <p:cNvSpPr/>
          <p:nvPr/>
        </p:nvSpPr>
        <p:spPr>
          <a:xfrm>
            <a:off x="1155698" y="622804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1221C2D-EA0A-E744-AB56-A9FBB31924B0}"/>
              </a:ext>
            </a:extLst>
          </p:cNvPr>
          <p:cNvSpPr/>
          <p:nvPr/>
        </p:nvSpPr>
        <p:spPr>
          <a:xfrm>
            <a:off x="2116060" y="6226021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774EEF-CEC4-E448-AE7E-08A17679D1E8}"/>
              </a:ext>
            </a:extLst>
          </p:cNvPr>
          <p:cNvSpPr/>
          <p:nvPr/>
        </p:nvSpPr>
        <p:spPr>
          <a:xfrm>
            <a:off x="3448250" y="5668539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5D3EFCF-A67A-434D-80B2-D0F196D7EAE5}"/>
              </a:ext>
            </a:extLst>
          </p:cNvPr>
          <p:cNvSpPr/>
          <p:nvPr/>
        </p:nvSpPr>
        <p:spPr>
          <a:xfrm>
            <a:off x="4424052" y="5659889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E8E3A50-9EC5-6E40-B5BD-AE07F0975566}"/>
              </a:ext>
            </a:extLst>
          </p:cNvPr>
          <p:cNvSpPr/>
          <p:nvPr/>
        </p:nvSpPr>
        <p:spPr>
          <a:xfrm>
            <a:off x="3938316" y="566853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10" grpId="0" animBg="1"/>
      <p:bldP spid="21" grpId="0"/>
      <p:bldP spid="13" grpId="0" animBg="1"/>
      <p:bldP spid="50" grpId="0" animBg="1"/>
      <p:bldP spid="51" grpId="0" animBg="1"/>
      <p:bldP spid="52" grpId="0" animBg="1"/>
      <p:bldP spid="70" grpId="0" animBg="1"/>
      <p:bldP spid="72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 perform a random walk on a graph, following the arcs out of a node </a:t>
            </a:r>
            <a:r>
              <a:rPr lang="en-US" b="1" i="1" dirty="0"/>
              <a:t>uniformly at random</a:t>
            </a:r>
            <a:r>
              <a:rPr lang="en-US" dirty="0"/>
              <a:t>. In the infinite limit, what fraction of time do I spend at each node? </a:t>
            </a:r>
          </a:p>
          <a:p>
            <a:pPr lvl="1"/>
            <a:r>
              <a:rPr lang="en-US" dirty="0"/>
              <a:t>Consider these two examples: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219197" y="38861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752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09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9" name="Straight Connector 8"/>
          <p:cNvCxnSpPr>
            <a:stCxn id="5" idx="3"/>
            <a:endCxn id="7" idx="7"/>
          </p:cNvCxnSpPr>
          <p:nvPr/>
        </p:nvCxnSpPr>
        <p:spPr>
          <a:xfrm flipH="1">
            <a:off x="960811" y="4237411"/>
            <a:ext cx="3186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2"/>
            <a:endCxn id="7" idx="6"/>
          </p:cNvCxnSpPr>
          <p:nvPr/>
        </p:nvCxnSpPr>
        <p:spPr>
          <a:xfrm flipH="1">
            <a:off x="1021070" y="5082534"/>
            <a:ext cx="73152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6" idx="1"/>
          </p:cNvCxnSpPr>
          <p:nvPr/>
        </p:nvCxnSpPr>
        <p:spPr>
          <a:xfrm>
            <a:off x="1570411" y="4237411"/>
            <a:ext cx="2424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5029197" y="38861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562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419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Connector 19"/>
          <p:cNvCxnSpPr>
            <a:stCxn id="17" idx="3"/>
            <a:endCxn id="19" idx="7"/>
          </p:cNvCxnSpPr>
          <p:nvPr/>
        </p:nvCxnSpPr>
        <p:spPr>
          <a:xfrm flipH="1">
            <a:off x="4770811" y="4237411"/>
            <a:ext cx="3186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5"/>
            <a:endCxn id="18" idx="1"/>
          </p:cNvCxnSpPr>
          <p:nvPr/>
        </p:nvCxnSpPr>
        <p:spPr>
          <a:xfrm>
            <a:off x="5380411" y="4237411"/>
            <a:ext cx="2424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9" idx="4"/>
            <a:endCxn id="18" idx="4"/>
          </p:cNvCxnSpPr>
          <p:nvPr/>
        </p:nvCxnSpPr>
        <p:spPr>
          <a:xfrm rot="16200000" flipH="1">
            <a:off x="5196834" y="4716770"/>
            <a:ext cx="12700" cy="1143000"/>
          </a:xfrm>
          <a:prstGeom prst="curvedConnector3">
            <a:avLst>
              <a:gd name="adj1" fmla="val 180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9" idx="6"/>
            <a:endCxn id="18" idx="2"/>
          </p:cNvCxnSpPr>
          <p:nvPr/>
        </p:nvCxnSpPr>
        <p:spPr>
          <a:xfrm>
            <a:off x="4831070" y="5082534"/>
            <a:ext cx="731527" cy="12700"/>
          </a:xfrm>
          <a:prstGeom prst="curvedConnector3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6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828713" cy="54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1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MCMC (Markov chain Monte Carlo) is a family of randomized algorithms for approximating some quantity of interest over a very large state space</a:t>
            </a:r>
          </a:p>
          <a:p>
            <a:pPr lvl="1"/>
            <a:r>
              <a:rPr lang="en-US" dirty="0"/>
              <a:t>Markov chain = a sequence of randomly chosen states (“random walk”), where each state is chosen conditioned on the previous state</a:t>
            </a:r>
          </a:p>
          <a:p>
            <a:pPr lvl="1"/>
            <a:r>
              <a:rPr lang="en-US" dirty="0"/>
              <a:t>Monte Carlo = a very expensive city in Monaco with a famous casino</a:t>
            </a:r>
          </a:p>
          <a:p>
            <a:pPr lvl="1"/>
            <a:r>
              <a:rPr lang="en-US" dirty="0"/>
              <a:t>Monte Carlo = an algorithm (usually based on sampling) that has some probability of producing an incorrect answer</a:t>
            </a:r>
          </a:p>
          <a:p>
            <a:r>
              <a:rPr lang="en-US" dirty="0"/>
              <a:t>MCMC = wander around for a bit, average what you 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4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particular kind of MCMC</a:t>
            </a:r>
          </a:p>
          <a:p>
            <a:pPr lvl="1"/>
            <a:r>
              <a:rPr lang="en-US" dirty="0"/>
              <a:t>States are complete assignments to all variables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Cf</a:t>
            </a:r>
            <a:r>
              <a:rPr lang="en-US" dirty="0"/>
              <a:t> local search: closely related to min-conflicts, simulated annealing!)</a:t>
            </a:r>
          </a:p>
          <a:p>
            <a:pPr lvl="1"/>
            <a:r>
              <a:rPr lang="en-US" dirty="0"/>
              <a:t>Evidence variables remain fixed, other variables change</a:t>
            </a:r>
          </a:p>
          <a:p>
            <a:pPr lvl="1"/>
            <a:r>
              <a:rPr lang="en-US" dirty="0"/>
              <a:t>To generate the next state, pick a variable and sample a value for it conditioned on all the other variables (</a:t>
            </a:r>
            <a:r>
              <a:rPr lang="en-US" dirty="0" err="1"/>
              <a:t>Cf</a:t>
            </a:r>
            <a:r>
              <a:rPr lang="en-US" dirty="0"/>
              <a:t> min-conflicts!)</a:t>
            </a:r>
          </a:p>
          <a:p>
            <a:pPr lvl="2"/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’ ~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i+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sym typeface="Symbol"/>
              </a:rPr>
              <a:t>Will tend to move towards states of higher probability, but can go down too</a:t>
            </a:r>
          </a:p>
          <a:p>
            <a:pPr lvl="2"/>
            <a:r>
              <a:rPr lang="en-US" dirty="0">
                <a:solidFill>
                  <a:srgbClr val="000000"/>
                </a:solidFill>
                <a:sym typeface="Symbol"/>
              </a:rPr>
              <a:t>In a Bayes net,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i+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markov_blanket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</a:t>
            </a:r>
            <a:endParaRPr lang="en-US" dirty="0">
              <a:solidFill>
                <a:srgbClr val="000000"/>
              </a:solidFill>
              <a:sym typeface="Symbol"/>
            </a:endParaRP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Theorem: Gibbs sampling is consistent*</a:t>
            </a:r>
          </a:p>
          <a:p>
            <a:r>
              <a:rPr lang="en-US" sz="800" dirty="0">
                <a:solidFill>
                  <a:srgbClr val="000090"/>
                </a:solidFill>
                <a:sym typeface="Symbol"/>
              </a:rPr>
              <a:t>Provided all Gibbs distributions are bounded away from 0 and 1 and variable selection is fair</a:t>
            </a:r>
            <a:endParaRPr lang="en-US" sz="800" dirty="0">
              <a:solidFill>
                <a:srgbClr val="000090"/>
              </a:solidFill>
            </a:endParaRP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anyone do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800" y="1397001"/>
            <a:ext cx="4241800" cy="47291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soon begin to reflect all the evidence in the network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Eventually they are being drawn from the true posterior!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716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432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764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" y="32766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098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764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43000" y="20574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4"/>
            <a:endCxn id="5" idx="1"/>
          </p:cNvCxnSpPr>
          <p:nvPr/>
        </p:nvCxnSpPr>
        <p:spPr>
          <a:xfrm>
            <a:off x="1333500" y="2438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4"/>
            <a:endCxn id="5" idx="0"/>
          </p:cNvCxnSpPr>
          <p:nvPr/>
        </p:nvCxnSpPr>
        <p:spPr>
          <a:xfrm flipH="1">
            <a:off x="1562100" y="2438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22" idx="0"/>
          </p:cNvCxnSpPr>
          <p:nvPr/>
        </p:nvCxnSpPr>
        <p:spPr>
          <a:xfrm flipH="1">
            <a:off x="2171700" y="2382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7"/>
          </p:cNvCxnSpPr>
          <p:nvPr/>
        </p:nvCxnSpPr>
        <p:spPr>
          <a:xfrm flipH="1">
            <a:off x="934804" y="2992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9" idx="7"/>
          </p:cNvCxnSpPr>
          <p:nvPr/>
        </p:nvCxnSpPr>
        <p:spPr>
          <a:xfrm>
            <a:off x="1427396" y="2992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4"/>
            <a:endCxn id="8" idx="0"/>
          </p:cNvCxnSpPr>
          <p:nvPr/>
        </p:nvCxnSpPr>
        <p:spPr>
          <a:xfrm>
            <a:off x="1562100" y="3048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2" idx="4"/>
            <a:endCxn id="7" idx="1"/>
          </p:cNvCxnSpPr>
          <p:nvPr/>
        </p:nvCxnSpPr>
        <p:spPr>
          <a:xfrm>
            <a:off x="2171700" y="3048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2" idx="5"/>
          </p:cNvCxnSpPr>
          <p:nvPr/>
        </p:nvCxnSpPr>
        <p:spPr>
          <a:xfrm>
            <a:off x="2306404" y="2992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9812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4"/>
            <a:endCxn id="8" idx="7"/>
          </p:cNvCxnSpPr>
          <p:nvPr/>
        </p:nvCxnSpPr>
        <p:spPr>
          <a:xfrm flipH="1">
            <a:off x="2001604" y="3048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3528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244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10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6576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4200" y="26670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1000" y="1447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57600" y="1447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124200" y="1447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4"/>
            <a:endCxn id="24" idx="1"/>
          </p:cNvCxnSpPr>
          <p:nvPr/>
        </p:nvCxnSpPr>
        <p:spPr>
          <a:xfrm>
            <a:off x="3314700" y="18288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4"/>
            <a:endCxn id="24" idx="0"/>
          </p:cNvCxnSpPr>
          <p:nvPr/>
        </p:nvCxnSpPr>
        <p:spPr>
          <a:xfrm flipH="1">
            <a:off x="3543300" y="18288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  <a:endCxn id="41" idx="0"/>
          </p:cNvCxnSpPr>
          <p:nvPr/>
        </p:nvCxnSpPr>
        <p:spPr>
          <a:xfrm flipH="1">
            <a:off x="4152900" y="17730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4" idx="3"/>
            <a:endCxn id="29" idx="7"/>
          </p:cNvCxnSpPr>
          <p:nvPr/>
        </p:nvCxnSpPr>
        <p:spPr>
          <a:xfrm flipH="1">
            <a:off x="2916004" y="23826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4" idx="3"/>
            <a:endCxn id="28" idx="7"/>
          </p:cNvCxnSpPr>
          <p:nvPr/>
        </p:nvCxnSpPr>
        <p:spPr>
          <a:xfrm>
            <a:off x="3408596" y="23826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4"/>
            <a:endCxn id="27" idx="0"/>
          </p:cNvCxnSpPr>
          <p:nvPr/>
        </p:nvCxnSpPr>
        <p:spPr>
          <a:xfrm>
            <a:off x="3543300" y="2438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1" idx="4"/>
            <a:endCxn id="26" idx="1"/>
          </p:cNvCxnSpPr>
          <p:nvPr/>
        </p:nvCxnSpPr>
        <p:spPr>
          <a:xfrm>
            <a:off x="4152900" y="2438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5"/>
          </p:cNvCxnSpPr>
          <p:nvPr/>
        </p:nvCxnSpPr>
        <p:spPr>
          <a:xfrm>
            <a:off x="4287604" y="23826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9624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1" idx="4"/>
            <a:endCxn id="27" idx="7"/>
          </p:cNvCxnSpPr>
          <p:nvPr/>
        </p:nvCxnSpPr>
        <p:spPr>
          <a:xfrm flipH="1">
            <a:off x="3982804" y="24384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5052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8768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343400" y="4495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810000" y="4495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76600" y="4495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7432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434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8100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2766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>
            <a:stCxn id="51" idx="4"/>
            <a:endCxn id="43" idx="1"/>
          </p:cNvCxnSpPr>
          <p:nvPr/>
        </p:nvCxnSpPr>
        <p:spPr>
          <a:xfrm>
            <a:off x="3467100" y="36576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4"/>
            <a:endCxn id="43" idx="0"/>
          </p:cNvCxnSpPr>
          <p:nvPr/>
        </p:nvCxnSpPr>
        <p:spPr>
          <a:xfrm flipH="1">
            <a:off x="3695700" y="36576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9" idx="3"/>
            <a:endCxn id="60" idx="0"/>
          </p:cNvCxnSpPr>
          <p:nvPr/>
        </p:nvCxnSpPr>
        <p:spPr>
          <a:xfrm flipH="1">
            <a:off x="4305300" y="36018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3" idx="3"/>
            <a:endCxn id="48" idx="7"/>
          </p:cNvCxnSpPr>
          <p:nvPr/>
        </p:nvCxnSpPr>
        <p:spPr>
          <a:xfrm flipH="1">
            <a:off x="3068404" y="42114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3"/>
            <a:endCxn id="47" idx="7"/>
          </p:cNvCxnSpPr>
          <p:nvPr/>
        </p:nvCxnSpPr>
        <p:spPr>
          <a:xfrm>
            <a:off x="3560996" y="42114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4"/>
            <a:endCxn id="46" idx="0"/>
          </p:cNvCxnSpPr>
          <p:nvPr/>
        </p:nvCxnSpPr>
        <p:spPr>
          <a:xfrm>
            <a:off x="3695700" y="42672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0" idx="4"/>
            <a:endCxn id="45" idx="1"/>
          </p:cNvCxnSpPr>
          <p:nvPr/>
        </p:nvCxnSpPr>
        <p:spPr>
          <a:xfrm>
            <a:off x="4305300" y="42672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0" idx="5"/>
          </p:cNvCxnSpPr>
          <p:nvPr/>
        </p:nvCxnSpPr>
        <p:spPr>
          <a:xfrm>
            <a:off x="4440004" y="42114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1148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60" idx="4"/>
            <a:endCxn id="46" idx="7"/>
          </p:cNvCxnSpPr>
          <p:nvPr/>
        </p:nvCxnSpPr>
        <p:spPr>
          <a:xfrm flipH="1">
            <a:off x="4135204" y="42672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5240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895600" y="5105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362200" y="5105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28800" y="51054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295400" y="5105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62000" y="51054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3622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8288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2954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70" idx="4"/>
            <a:endCxn id="62" idx="1"/>
          </p:cNvCxnSpPr>
          <p:nvPr/>
        </p:nvCxnSpPr>
        <p:spPr>
          <a:xfrm>
            <a:off x="1485900" y="42672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9" idx="4"/>
            <a:endCxn id="62" idx="0"/>
          </p:cNvCxnSpPr>
          <p:nvPr/>
        </p:nvCxnSpPr>
        <p:spPr>
          <a:xfrm flipH="1">
            <a:off x="1714500" y="42672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8" idx="3"/>
            <a:endCxn id="79" idx="0"/>
          </p:cNvCxnSpPr>
          <p:nvPr/>
        </p:nvCxnSpPr>
        <p:spPr>
          <a:xfrm flipH="1">
            <a:off x="2324100" y="42114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3"/>
            <a:endCxn id="67" idx="7"/>
          </p:cNvCxnSpPr>
          <p:nvPr/>
        </p:nvCxnSpPr>
        <p:spPr>
          <a:xfrm flipH="1">
            <a:off x="1087204" y="48210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2" idx="3"/>
            <a:endCxn id="66" idx="7"/>
          </p:cNvCxnSpPr>
          <p:nvPr/>
        </p:nvCxnSpPr>
        <p:spPr>
          <a:xfrm>
            <a:off x="1579796" y="48210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2" idx="4"/>
            <a:endCxn id="65" idx="0"/>
          </p:cNvCxnSpPr>
          <p:nvPr/>
        </p:nvCxnSpPr>
        <p:spPr>
          <a:xfrm>
            <a:off x="1714500" y="48768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9" idx="4"/>
            <a:endCxn id="64" idx="1"/>
          </p:cNvCxnSpPr>
          <p:nvPr/>
        </p:nvCxnSpPr>
        <p:spPr>
          <a:xfrm>
            <a:off x="2324100" y="48768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9" idx="5"/>
          </p:cNvCxnSpPr>
          <p:nvPr/>
        </p:nvCxnSpPr>
        <p:spPr>
          <a:xfrm>
            <a:off x="2458804" y="48210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1336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9" idx="4"/>
            <a:endCxn id="65" idx="7"/>
          </p:cNvCxnSpPr>
          <p:nvPr/>
        </p:nvCxnSpPr>
        <p:spPr>
          <a:xfrm flipH="1">
            <a:off x="2154004" y="48768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9718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7432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>
            <a:stCxn id="32" idx="3"/>
            <a:endCxn id="82" idx="7"/>
          </p:cNvCxnSpPr>
          <p:nvPr/>
        </p:nvCxnSpPr>
        <p:spPr>
          <a:xfrm flipH="1">
            <a:off x="3068404" y="1773004"/>
            <a:ext cx="111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29" idx="4"/>
            <a:endCxn id="6" idx="0"/>
          </p:cNvCxnSpPr>
          <p:nvPr/>
        </p:nvCxnSpPr>
        <p:spPr>
          <a:xfrm>
            <a:off x="2781300" y="3048000"/>
            <a:ext cx="1524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7" idx="4"/>
            <a:endCxn id="51" idx="7"/>
          </p:cNvCxnSpPr>
          <p:nvPr/>
        </p:nvCxnSpPr>
        <p:spPr>
          <a:xfrm flipH="1">
            <a:off x="3601804" y="3048000"/>
            <a:ext cx="2462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6" idx="4"/>
            <a:endCxn id="49" idx="0"/>
          </p:cNvCxnSpPr>
          <p:nvPr/>
        </p:nvCxnSpPr>
        <p:spPr>
          <a:xfrm>
            <a:off x="4381500" y="3048000"/>
            <a:ext cx="1524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6" idx="3"/>
            <a:endCxn id="68" idx="7"/>
          </p:cNvCxnSpPr>
          <p:nvPr/>
        </p:nvCxnSpPr>
        <p:spPr>
          <a:xfrm flipH="1">
            <a:off x="2687404" y="3601804"/>
            <a:ext cx="111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" idx="5"/>
            <a:endCxn id="68" idx="1"/>
          </p:cNvCxnSpPr>
          <p:nvPr/>
        </p:nvCxnSpPr>
        <p:spPr>
          <a:xfrm>
            <a:off x="2001604" y="3601804"/>
            <a:ext cx="416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1" idx="3"/>
            <a:endCxn id="48" idx="0"/>
          </p:cNvCxnSpPr>
          <p:nvPr/>
        </p:nvCxnSpPr>
        <p:spPr>
          <a:xfrm flipH="1">
            <a:off x="2933700" y="42114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1" idx="3"/>
            <a:endCxn id="81" idx="0"/>
          </p:cNvCxnSpPr>
          <p:nvPr/>
        </p:nvCxnSpPr>
        <p:spPr>
          <a:xfrm flipH="1">
            <a:off x="3162300" y="3601804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4"/>
            <a:endCxn id="81" idx="0"/>
          </p:cNvCxnSpPr>
          <p:nvPr/>
        </p:nvCxnSpPr>
        <p:spPr>
          <a:xfrm flipH="1">
            <a:off x="3162300" y="3048000"/>
            <a:ext cx="152400" cy="8382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1" idx="2"/>
            <a:endCxn id="68" idx="6"/>
          </p:cNvCxnSpPr>
          <p:nvPr/>
        </p:nvCxnSpPr>
        <p:spPr>
          <a:xfrm flipH="1">
            <a:off x="2743200" y="4076700"/>
            <a:ext cx="228600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13716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6764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33528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5052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32766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1148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5240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1336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29718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7432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7432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6764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1430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9812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6576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5908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9624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8768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7432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3434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38100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895600" y="5105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362200" y="5105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295400" y="5105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3622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8288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2954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2098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22098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7244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1910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191000" y="1447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anyone do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594600" cy="4729164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0090"/>
                </a:solidFill>
                <a:sym typeface="Symbol"/>
              </a:rPr>
              <a:t>Repeat many times</a:t>
            </a:r>
          </a:p>
          <a:p>
            <a:pPr lvl="2"/>
            <a:r>
              <a:rPr lang="en-US" dirty="0">
                <a:solidFill>
                  <a:srgbClr val="000090"/>
                </a:solidFill>
                <a:sym typeface="Symbol"/>
              </a:rPr>
              <a:t>Sample a non-evidence variable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from</a:t>
            </a:r>
          </a:p>
          <a:p>
            <a:pPr marL="914353" lvl="2" indent="0">
              <a:buNone/>
            </a:pP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i+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markov_blanket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</a:t>
            </a:r>
          </a:p>
          <a:p>
            <a:pPr marL="914353" lvl="2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=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  </a:t>
            </a:r>
            <a:r>
              <a:rPr lang="en-US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</a:t>
            </a:r>
          </a:p>
          <a:p>
            <a:pPr lvl="2"/>
            <a:endParaRPr lang="en-US" dirty="0">
              <a:solidFill>
                <a:srgbClr val="000000"/>
              </a:solidFill>
              <a:sym typeface="Symbo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markov-blanke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51" y="1600200"/>
            <a:ext cx="4335149" cy="40513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85797"/>
              </p:ext>
            </p:extLst>
          </p:nvPr>
        </p:nvGraphicFramePr>
        <p:xfrm>
          <a:off x="9605211" y="2514600"/>
          <a:ext cx="521208" cy="548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046975"/>
              </p:ext>
            </p:extLst>
          </p:nvPr>
        </p:nvGraphicFramePr>
        <p:xfrm>
          <a:off x="8763001" y="4099560"/>
          <a:ext cx="521208" cy="548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46713"/>
              </p:ext>
            </p:extLst>
          </p:nvPr>
        </p:nvGraphicFramePr>
        <p:xfrm>
          <a:off x="10528969" y="4038600"/>
          <a:ext cx="521208" cy="548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763000" y="4099560"/>
            <a:ext cx="278063" cy="272716"/>
          </a:xfrm>
          <a:prstGeom prst="rect">
            <a:avLst/>
          </a:prstGeom>
          <a:solidFill>
            <a:srgbClr val="00FF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515600" y="4303830"/>
            <a:ext cx="278063" cy="272716"/>
          </a:xfrm>
          <a:prstGeom prst="rect">
            <a:avLst/>
          </a:prstGeom>
          <a:solidFill>
            <a:srgbClr val="00FF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01200" y="2776621"/>
            <a:ext cx="278063" cy="272716"/>
          </a:xfrm>
          <a:prstGeom prst="rect">
            <a:avLst/>
          </a:prstGeom>
          <a:solidFill>
            <a:srgbClr val="00FF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0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3022599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 = true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dirty="0">
                <a:ea typeface="ＭＳ Ｐゴシック" pitchFamily="34" charset="-128"/>
              </a:rPr>
              <a:t> from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0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000" i="1" dirty="0" err="1">
                <a:solidFill>
                  <a:srgbClr val="CC00CC"/>
                </a:solidFill>
                <a:sym typeface="Symbol"/>
              </a:rPr>
              <a:t>markov_blanket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))</a:t>
            </a:r>
            <a:endParaRPr lang="en-US" sz="2000" dirty="0">
              <a:solidFill>
                <a:srgbClr val="000000"/>
              </a:solidFill>
              <a:sym typeface="Symbol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1676400" y="4343400"/>
            <a:ext cx="1752600" cy="1001412"/>
            <a:chOff x="1676400" y="4343400"/>
            <a:chExt cx="1752600" cy="1001412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228600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3125542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2710843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2969860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2545019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2710843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2969860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2545019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595" name="Straight Arrow Connector 67594"/>
            <p:cNvCxnSpPr/>
            <p:nvPr/>
          </p:nvCxnSpPr>
          <p:spPr>
            <a:xfrm>
              <a:off x="16764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657600" y="4343400"/>
            <a:ext cx="1676399" cy="1001412"/>
            <a:chOff x="3657600" y="4343400"/>
            <a:chExt cx="1676399" cy="1001412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36576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4191000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503054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4615842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4874859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4450018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4615842" y="4343400"/>
              <a:ext cx="303458" cy="30345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4874859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4450018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5562600" y="4343400"/>
            <a:ext cx="1752600" cy="1001412"/>
            <a:chOff x="5562600" y="4343400"/>
            <a:chExt cx="1752600" cy="1001412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617220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7011742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6597043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6856060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6431219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6597043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6856060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6431219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2" name="Straight Arrow Connector 91"/>
            <p:cNvCxnSpPr/>
            <p:nvPr/>
          </p:nvCxnSpPr>
          <p:spPr>
            <a:xfrm>
              <a:off x="55626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543800" y="4343400"/>
            <a:ext cx="1600199" cy="1001412"/>
            <a:chOff x="7543800" y="4343400"/>
            <a:chExt cx="1600199" cy="1001412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75438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8001000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884054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25842" y="5041354"/>
              <a:ext cx="303458" cy="30345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8684859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260018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25842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8684859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260018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9372600" y="4343400"/>
            <a:ext cx="1752600" cy="1001412"/>
            <a:chOff x="9372600" y="4343400"/>
            <a:chExt cx="1752600" cy="1001412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998220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10821742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10407043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10666060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10241219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10407043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10666060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10241219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93726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1000" y="6172200"/>
            <a:ext cx="286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 ~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CC00CC"/>
                </a:solidFill>
              </a:rPr>
              <a:t>,</a:t>
            </a:r>
            <a:r>
              <a:rPr lang="en-US" dirty="0"/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648200" y="6172200"/>
            <a:ext cx="244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 ~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604588" y="6172200"/>
            <a:ext cx="254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 ~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4" grpId="0"/>
      <p:bldP spid="1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Part I: Representation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pPr lvl="8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Part II: Exact inference</a:t>
            </a:r>
          </a:p>
          <a:p>
            <a:pPr lvl="7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Enumeration (always exponential complexity)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Variable elimination (worst-case exponential complexity, often better)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 is NP-hard in general</a:t>
            </a:r>
          </a:p>
          <a:p>
            <a:pPr lvl="5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Part III: Approximate Inference</a:t>
            </a: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Later: Learning Bayes nets from data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62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38" y="2895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38" y="3429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38" y="4267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799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Why does it work? (see AIMA 14.5.2 for details)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335665" y="1447800"/>
            <a:ext cx="11574683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Suppose we run it for a long time and predict the probability of reaching any given state at time t: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,...,x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>
                <a:ea typeface="ＭＳ Ｐゴシック" pitchFamily="34" charset="-128"/>
                <a:sym typeface="Symbol"/>
              </a:rPr>
              <a:t>or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endParaRPr lang="en-US" sz="1600" dirty="0">
              <a:ea typeface="ＭＳ Ｐゴシック" pitchFamily="34" charset="-128"/>
            </a:endParaRPr>
          </a:p>
          <a:p>
            <a:pPr marL="342882" lvl="2" indent="-342882"/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Each Gibbs sampling step (pick a variable, resample its value) applied to a state</a:t>
            </a:r>
            <a:r>
              <a:rPr lang="en-US" sz="2800" dirty="0">
                <a:ea typeface="ＭＳ Ｐゴシック" pitchFamily="34" charset="-128"/>
              </a:rPr>
              <a:t>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has a probability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q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’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of reaching a next state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’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marL="342882" lvl="2" indent="-342882"/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So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x’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sz="3600" b="1" u="sng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q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’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or, in matrix/vector form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Q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When the process is in equilibrium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0090"/>
                </a:solidFill>
                <a:sym typeface="Symbol"/>
              </a:rPr>
              <a:t>so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Q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endParaRPr lang="en-US" sz="14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This has a unique* solution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P(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,...,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,...,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k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So for large enough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t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 the next sample will be drawn from the true posterior</a:t>
            </a:r>
          </a:p>
          <a:p>
            <a:pPr lvl="1"/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“Large enough” depends on CPTs in the Bayes net; takes </a:t>
            </a:r>
            <a:r>
              <a:rPr lang="en-US" sz="2400" i="1" u="sng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longer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 if nearly deterministic</a:t>
            </a:r>
            <a:endParaRPr lang="en-US" sz="2400" dirty="0">
              <a:solidFill>
                <a:srgbClr val="00009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18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7057-ADFF-544F-886F-FF7B916A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 and MCMC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C04F2-1DA6-BC4B-99A4-367D59543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commonly used method for large Bayes nets</a:t>
            </a:r>
          </a:p>
          <a:p>
            <a:pPr lvl="1"/>
            <a:r>
              <a:rPr lang="en-US" dirty="0"/>
              <a:t>See, e.g., BUGS, JAGS, STAN, </a:t>
            </a:r>
            <a:r>
              <a:rPr lang="en-US" dirty="0" err="1"/>
              <a:t>infer.net</a:t>
            </a:r>
            <a:r>
              <a:rPr lang="en-US" dirty="0"/>
              <a:t>, BLOG, etc.</a:t>
            </a:r>
          </a:p>
          <a:p>
            <a:r>
              <a:rPr lang="en-US" dirty="0"/>
              <a:t>Can be </a:t>
            </a:r>
            <a:r>
              <a:rPr lang="en-US" i="1" u="sng" dirty="0"/>
              <a:t>compiled</a:t>
            </a:r>
            <a:r>
              <a:rPr lang="en-US" dirty="0"/>
              <a:t> to run very fast</a:t>
            </a:r>
          </a:p>
          <a:p>
            <a:pPr lvl="1"/>
            <a:r>
              <a:rPr lang="en-US" dirty="0"/>
              <a:t>Eliminate all data structure references, just multiply and sample</a:t>
            </a:r>
          </a:p>
          <a:p>
            <a:pPr lvl="1"/>
            <a:r>
              <a:rPr lang="en-US" dirty="0"/>
              <a:t>~100 million samples per second on a laptop</a:t>
            </a:r>
          </a:p>
          <a:p>
            <a:r>
              <a:rPr lang="en-US" dirty="0"/>
              <a:t>Can run asynchronously in parallel (one processor per variable)</a:t>
            </a:r>
          </a:p>
          <a:p>
            <a:r>
              <a:rPr lang="en-US" dirty="0"/>
              <a:t>Many cognitive scientists suggest the brain runs on MCMC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5B67E-89B4-714B-BCE8-D3F011F9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020853"/>
            <a:ext cx="3581398" cy="28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 P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Likelihood Weighting  P( Q | 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90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Rejection Sampling  P( Q | e )</a:t>
            </a:r>
            <a:endParaRPr lang="en-US" sz="1200" dirty="0"/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7"/>
            <a:endParaRPr lang="en-US" sz="1200" dirty="0"/>
          </a:p>
          <a:p>
            <a:r>
              <a:rPr lang="en-US" sz="2400" dirty="0"/>
              <a:t>Gibbs Sampling  P( Q | e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55160"/>
            <a:ext cx="90805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188: Artificial Intelligence</a:t>
            </a:r>
            <a:br>
              <a:rPr lang="en-US" dirty="0">
                <a:latin typeface="Calibri"/>
                <a:cs typeface="Calibri"/>
              </a:rPr>
            </a:b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>
                <a:latin typeface="Calibri"/>
                <a:cs typeface="Calibri"/>
              </a:rPr>
              <a:t>Bayes Nets: Approximate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2057400"/>
            <a:ext cx="8822429" cy="3626047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6388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Sergey Levine and Stuart Russell 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Sampling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6096000" cy="4525963"/>
          </a:xfrm>
        </p:spPr>
        <p:txBody>
          <a:bodyPr/>
          <a:lstStyle/>
          <a:p>
            <a:pPr lvl="5">
              <a:lnSpc>
                <a:spcPct val="9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Basic idea</a:t>
            </a:r>
          </a:p>
          <a:p>
            <a:pPr lvl="3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Draw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N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samples from a </a:t>
            </a:r>
            <a:r>
              <a:rPr lang="en-US" sz="20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sampling distribution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4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Compute an approximate posterior probability</a:t>
            </a:r>
          </a:p>
          <a:p>
            <a:pPr lvl="4">
              <a:lnSpc>
                <a:spcPct val="90000"/>
              </a:lnSpc>
            </a:pPr>
            <a:endParaRPr lang="en-US" sz="600" b="1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Show this converges to the true probability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4302211"/>
            <a:ext cx="6231629" cy="256122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5600" y="1295400"/>
            <a:ext cx="518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sample?</a:t>
            </a:r>
          </a:p>
          <a:p>
            <a:pPr lvl="5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Often very fast to get a decent approximate answer</a:t>
            </a:r>
            <a:endParaRPr lang="en-US" altLang="ja-JP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5">
              <a:lnSpc>
                <a:spcPct val="90000"/>
              </a:lnSpc>
            </a:pPr>
            <a:endParaRPr lang="en-US" altLang="ja-JP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 algorithms are very simple and general (easy to apply to fancy models)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They require very little memory (</a:t>
            </a: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O(n)</a:t>
            </a:r>
            <a:r>
              <a:rPr lang="en-US" sz="2000" dirty="0">
                <a:latin typeface="Calibri"/>
                <a:cs typeface="Calibri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They can be applied to large models, whereas exact algorithms blow up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have two agent programs </a:t>
            </a:r>
            <a:r>
              <a:rPr lang="en-US" b="1" i="1" dirty="0">
                <a:solidFill>
                  <a:srgbClr val="008000"/>
                </a:solidFill>
              </a:rPr>
              <a:t>A</a:t>
            </a:r>
            <a:r>
              <a:rPr lang="en-US" dirty="0"/>
              <a:t> and </a:t>
            </a:r>
            <a:r>
              <a:rPr lang="en-US" b="1" i="1" dirty="0">
                <a:solidFill>
                  <a:srgbClr val="008000"/>
                </a:solidFill>
              </a:rPr>
              <a:t>B</a:t>
            </a:r>
            <a:r>
              <a:rPr lang="en-US" dirty="0"/>
              <a:t> for Monopoly</a:t>
            </a:r>
          </a:p>
          <a:p>
            <a:r>
              <a:rPr lang="en-US" dirty="0"/>
              <a:t>What is the probability that </a:t>
            </a:r>
            <a:r>
              <a:rPr lang="en-US" b="1" i="1" dirty="0">
                <a:solidFill>
                  <a:srgbClr val="008000"/>
                </a:solidFill>
              </a:rPr>
              <a:t>A</a:t>
            </a:r>
            <a:r>
              <a:rPr lang="en-US" dirty="0"/>
              <a:t> wins?</a:t>
            </a:r>
          </a:p>
          <a:p>
            <a:pPr lvl="1"/>
            <a:r>
              <a:rPr lang="en-US" dirty="0"/>
              <a:t>Method 1: </a:t>
            </a:r>
          </a:p>
          <a:p>
            <a:pPr lvl="2"/>
            <a:r>
              <a:rPr lang="en-US" dirty="0"/>
              <a:t>Let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/>
              <a:t> be a sequence of dice rolls and Chance and Community Chest cards</a:t>
            </a:r>
          </a:p>
          <a:p>
            <a:pPr lvl="2"/>
            <a:r>
              <a:rPr lang="en-US" dirty="0"/>
              <a:t>Given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/>
              <a:t>, the outcome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V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dirty="0"/>
              <a:t>is determined (1 for a win, 0 for a loss)</a:t>
            </a:r>
          </a:p>
          <a:p>
            <a:pPr lvl="2"/>
            <a:r>
              <a:rPr lang="en-US" dirty="0"/>
              <a:t>Probability that </a:t>
            </a:r>
            <a:r>
              <a:rPr lang="en-US" b="1" i="1" dirty="0">
                <a:solidFill>
                  <a:srgbClr val="008000"/>
                </a:solidFill>
              </a:rPr>
              <a:t>A</a:t>
            </a:r>
            <a:r>
              <a:rPr lang="en-US" dirty="0"/>
              <a:t> wins is</a:t>
            </a:r>
            <a:endParaRPr lang="en-US" dirty="0">
              <a:solidFill>
                <a:srgbClr val="CC00CC"/>
              </a:solidFill>
              <a:sym typeface="Symbol"/>
            </a:endParaRPr>
          </a:p>
          <a:p>
            <a:pPr lvl="2"/>
            <a:r>
              <a:rPr lang="en-US" dirty="0"/>
              <a:t>Problem: infinitely many sequences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 </a:t>
            </a:r>
            <a:r>
              <a:rPr lang="en-US" dirty="0">
                <a:sym typeface="Symbol"/>
              </a:rPr>
              <a:t>!</a:t>
            </a:r>
          </a:p>
          <a:p>
            <a:pPr lvl="1"/>
            <a:r>
              <a:rPr lang="en-US" dirty="0">
                <a:solidFill>
                  <a:srgbClr val="000000"/>
                </a:solidFill>
                <a:sym typeface="Symbol"/>
              </a:rPr>
              <a:t>Method 2:</a:t>
            </a:r>
          </a:p>
          <a:p>
            <a:pPr lvl="2"/>
            <a:r>
              <a:rPr lang="en-US" dirty="0">
                <a:solidFill>
                  <a:srgbClr val="000000"/>
                </a:solidFill>
                <a:sym typeface="Symbol"/>
              </a:rPr>
              <a:t>Sample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000000"/>
                </a:solidFill>
                <a:sym typeface="Symbol"/>
              </a:rPr>
              <a:t> sequences from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00"/>
                </a:solidFill>
                <a:sym typeface="Symbol"/>
              </a:rPr>
              <a:t> , play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000000"/>
                </a:solidFill>
                <a:sym typeface="Symbol"/>
              </a:rPr>
              <a:t> games (maybe 100) </a:t>
            </a:r>
          </a:p>
          <a:p>
            <a:pPr lvl="2"/>
            <a:r>
              <a:rPr lang="en-US" dirty="0"/>
              <a:t>Probability that</a:t>
            </a:r>
            <a:r>
              <a:rPr lang="en-US" b="1" i="1" dirty="0">
                <a:solidFill>
                  <a:srgbClr val="008000"/>
                </a:solidFill>
              </a:rPr>
              <a:t> A</a:t>
            </a:r>
            <a:r>
              <a:rPr lang="en-US" dirty="0"/>
              <a:t> wins is roughly </a:t>
            </a:r>
            <a:r>
              <a:rPr lang="en-US" dirty="0">
                <a:solidFill>
                  <a:srgbClr val="CC00CC"/>
                </a:solidFill>
              </a:rPr>
              <a:t>1/</a:t>
            </a:r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V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s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 </a:t>
            </a:r>
            <a:r>
              <a:rPr lang="en-US" dirty="0">
                <a:sym typeface="Symbol"/>
              </a:rPr>
              <a:t>i.e.,</a:t>
            </a:r>
            <a:r>
              <a:rPr lang="en-US" dirty="0"/>
              <a:t> fraction of wins in the sample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0600" y="3886200"/>
            <a:ext cx="1806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V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3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Sampling basics: discrete (</a:t>
            </a:r>
            <a:r>
              <a:rPr lang="en-US" i="1" dirty="0">
                <a:solidFill>
                  <a:srgbClr val="3333FF"/>
                </a:solidFill>
                <a:ea typeface="ＭＳ Ｐゴシック" pitchFamily="34" charset="-128"/>
              </a:rPr>
              <a:t>categorical</a:t>
            </a:r>
            <a:r>
              <a:rPr lang="en-US" dirty="0">
                <a:ea typeface="ＭＳ Ｐゴシック" pitchFamily="34" charset="-128"/>
              </a:rPr>
              <a:t>) distribution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152400" y="1397001"/>
            <a:ext cx="4953000" cy="3403599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To simulate a biased d-sided coin:</a:t>
            </a:r>
          </a:p>
          <a:p>
            <a:pPr lvl="6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1: Get sample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from uniform distribution over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[0, 1)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E.g. random() in python</a:t>
            </a:r>
          </a:p>
          <a:p>
            <a:pPr lvl="4"/>
            <a:endParaRPr lang="en-US" sz="6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Step 2: Convert this sample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u</a:t>
            </a:r>
            <a:r>
              <a:rPr lang="en-US" sz="2000" dirty="0">
                <a:ea typeface="ＭＳ Ｐゴシック" pitchFamily="34" charset="-128"/>
              </a:rPr>
              <a:t> into an outcome for the given distribution by associating each outcome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dirty="0">
                <a:ea typeface="ＭＳ Ｐゴシック" pitchFamily="34" charset="-128"/>
              </a:rPr>
              <a:t> with a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r>
              <a:rPr lang="en-US" sz="2000" dirty="0">
                <a:ea typeface="ＭＳ Ｐゴシック" pitchFamily="34" charset="-128"/>
              </a:rPr>
              <a:t>-sized sub-interval of [0,1)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0" y="1371600"/>
            <a:ext cx="4191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Example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000" dirty="0"/>
              <a:t>If random() returns </a:t>
            </a:r>
            <a:r>
              <a:rPr lang="en-US" sz="2000" i="1" dirty="0"/>
              <a:t>u</a:t>
            </a:r>
            <a:r>
              <a:rPr lang="en-US" sz="2000" dirty="0"/>
              <a:t> = 0.83, then the sample is </a:t>
            </a:r>
            <a:r>
              <a:rPr lang="en-US" sz="2000" i="1" dirty="0"/>
              <a:t>C</a:t>
            </a:r>
            <a:r>
              <a:rPr lang="en-US" sz="2000" dirty="0"/>
              <a:t> = </a:t>
            </a:r>
            <a:r>
              <a:rPr lang="en-US" sz="2000" i="1" dirty="0">
                <a:solidFill>
                  <a:srgbClr val="3333FF"/>
                </a:solidFill>
              </a:rPr>
              <a:t>blue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, after sampling 8 times:</a:t>
            </a:r>
            <a:endParaRPr lang="en-US" sz="2000" dirty="0">
              <a:ea typeface="ＭＳ Ｐゴシック" pitchFamily="34" charset="-128"/>
            </a:endParaRPr>
          </a:p>
          <a:p>
            <a:pPr lvl="6"/>
            <a:endParaRPr lang="en-US" sz="600" dirty="0">
              <a:ea typeface="ＭＳ Ｐゴシック" pitchFamily="34" charset="-12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51511"/>
              </p:ext>
            </p:extLst>
          </p:nvPr>
        </p:nvGraphicFramePr>
        <p:xfrm>
          <a:off x="5715000" y="2209800"/>
          <a:ext cx="2514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P(C)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3300"/>
                          </a:solidFill>
                          <a:latin typeface="Calibri"/>
                          <a:cs typeface="Calibri"/>
                        </a:rPr>
                        <a:t>red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green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blue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486400"/>
            <a:ext cx="4821156" cy="11291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8200" y="2514600"/>
            <a:ext cx="3783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0.0 </a:t>
            </a:r>
            <a:r>
              <a:rPr lang="en-US" sz="2400" dirty="0">
                <a:sym typeface="Symbol"/>
              </a:rPr>
              <a:t></a:t>
            </a:r>
            <a:r>
              <a:rPr lang="en-US" sz="2400" dirty="0"/>
              <a:t> </a:t>
            </a:r>
            <a:r>
              <a:rPr lang="en-US" sz="2400" i="1" dirty="0"/>
              <a:t>u</a:t>
            </a:r>
            <a:r>
              <a:rPr lang="en-US" sz="2400" dirty="0"/>
              <a:t> &lt; 0.6,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</a:t>
            </a:r>
            <a:r>
              <a:rPr lang="en-US" sz="2400" i="1" dirty="0"/>
              <a:t>C=</a:t>
            </a:r>
            <a:r>
              <a:rPr lang="en-US" sz="2400" i="1" dirty="0">
                <a:solidFill>
                  <a:srgbClr val="FF0000"/>
                </a:solidFill>
              </a:rPr>
              <a:t>red</a:t>
            </a:r>
          </a:p>
          <a:p>
            <a:r>
              <a:rPr lang="en-US" sz="2400" dirty="0"/>
              <a:t>0.6 </a:t>
            </a:r>
            <a:r>
              <a:rPr lang="en-US" sz="2400" dirty="0">
                <a:sym typeface="Symbol"/>
              </a:rPr>
              <a:t></a:t>
            </a:r>
            <a:r>
              <a:rPr lang="en-US" sz="2400" dirty="0"/>
              <a:t> </a:t>
            </a:r>
            <a:r>
              <a:rPr lang="en-US" sz="2400" i="1" dirty="0"/>
              <a:t>u</a:t>
            </a:r>
            <a:r>
              <a:rPr lang="en-US" sz="2400" dirty="0"/>
              <a:t> &lt; 0.7,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</a:t>
            </a:r>
            <a:r>
              <a:rPr lang="en-US" sz="2400" i="1" dirty="0"/>
              <a:t>C=</a:t>
            </a:r>
            <a:r>
              <a:rPr lang="en-US" sz="2400" i="1" dirty="0">
                <a:solidFill>
                  <a:srgbClr val="008000"/>
                </a:solidFill>
              </a:rPr>
              <a:t>green</a:t>
            </a:r>
            <a:r>
              <a:rPr lang="en-US" sz="2400" dirty="0"/>
              <a:t>  </a:t>
            </a:r>
          </a:p>
          <a:p>
            <a:r>
              <a:rPr lang="en-US" sz="2400" dirty="0"/>
              <a:t>0.7 </a:t>
            </a:r>
            <a:r>
              <a:rPr lang="en-US" sz="2400" dirty="0">
                <a:sym typeface="Symbol"/>
              </a:rPr>
              <a:t></a:t>
            </a:r>
            <a:r>
              <a:rPr lang="en-US" sz="2400" dirty="0"/>
              <a:t> </a:t>
            </a:r>
            <a:r>
              <a:rPr lang="en-US" sz="2400" i="1" dirty="0"/>
              <a:t>u</a:t>
            </a:r>
            <a:r>
              <a:rPr lang="en-US" sz="2400" dirty="0"/>
              <a:t> &lt; 1.0,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</a:t>
            </a:r>
            <a:r>
              <a:rPr lang="en-US" sz="2400" i="1" dirty="0"/>
              <a:t>C=</a:t>
            </a:r>
            <a:r>
              <a:rPr lang="en-US" sz="2400" i="1" dirty="0">
                <a:solidFill>
                  <a:srgbClr val="0000FF"/>
                </a:solidFill>
              </a:rPr>
              <a:t>blue</a:t>
            </a:r>
            <a:r>
              <a:rPr lang="en-US" sz="2400" dirty="0"/>
              <a:t>    </a:t>
            </a:r>
          </a:p>
        </p:txBody>
      </p:sp>
      <p:grpSp>
        <p:nvGrpSpPr>
          <p:cNvPr id="55300" name="Group 55299"/>
          <p:cNvGrpSpPr/>
          <p:nvPr/>
        </p:nvGrpSpPr>
        <p:grpSpPr>
          <a:xfrm>
            <a:off x="152400" y="5791200"/>
            <a:ext cx="5334000" cy="152400"/>
            <a:chOff x="152400" y="5791200"/>
            <a:chExt cx="5334000" cy="152400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858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2192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7526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22860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524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819400" y="5791200"/>
              <a:ext cx="533400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352800" y="5791200"/>
              <a:ext cx="0" cy="152400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886200" y="5791200"/>
              <a:ext cx="0" cy="152400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3886200" y="5791200"/>
              <a:ext cx="533400" cy="0"/>
            </a:xfrm>
            <a:prstGeom prst="line">
              <a:avLst/>
            </a:prstGeom>
            <a:ln w="762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4419600" y="5791200"/>
              <a:ext cx="533400" cy="0"/>
            </a:xfrm>
            <a:prstGeom prst="line">
              <a:avLst/>
            </a:prstGeom>
            <a:ln w="762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953000" y="5791200"/>
              <a:ext cx="533400" cy="0"/>
            </a:xfrm>
            <a:prstGeom prst="line">
              <a:avLst/>
            </a:prstGeom>
            <a:ln w="762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3352800" y="5791200"/>
              <a:ext cx="533400" cy="0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381000" y="5029200"/>
            <a:ext cx="4800600" cy="304800"/>
            <a:chOff x="381000" y="5029200"/>
            <a:chExt cx="4800600" cy="30480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3810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9144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14478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19812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25146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30480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5814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1148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46482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5181600" y="5029200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Sampling in Bayes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3429000" y="1828799"/>
            <a:ext cx="5867400" cy="4297365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Prior Sampling</a:t>
            </a:r>
          </a:p>
          <a:p>
            <a:pPr lvl="5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  <a:p>
            <a:pPr lvl="4"/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Gibbs Sampling</a:t>
            </a: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2895600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1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67780</TotalTime>
  <Words>2047</Words>
  <Application>Microsoft Macintosh PowerPoint</Application>
  <PresentationFormat>Widescreen</PresentationFormat>
  <Paragraphs>482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dan-berkeley-nlp-v1</vt:lpstr>
      <vt:lpstr>Quick Warm-Up</vt:lpstr>
      <vt:lpstr>Quick Warm-Up</vt:lpstr>
      <vt:lpstr>Bayes Nets</vt:lpstr>
      <vt:lpstr>CS 188: Artificial Intelligence </vt:lpstr>
      <vt:lpstr>Sampling</vt:lpstr>
      <vt:lpstr>Example</vt:lpstr>
      <vt:lpstr>Sampling basics: discrete (categorical) distribution</vt:lpstr>
      <vt:lpstr>Sampling in Bayes Nets</vt:lpstr>
      <vt:lpstr>Prior Sampling</vt:lpstr>
      <vt:lpstr>Prior Sampling</vt:lpstr>
      <vt:lpstr>Prior Sampling</vt:lpstr>
      <vt:lpstr>Prior Sampling</vt:lpstr>
      <vt:lpstr>Example</vt:lpstr>
      <vt:lpstr>Rejection Sampling</vt:lpstr>
      <vt:lpstr>Rejection Sampling</vt:lpstr>
      <vt:lpstr>Rejection Sampling</vt:lpstr>
      <vt:lpstr>Likelihood Weighting</vt:lpstr>
      <vt:lpstr>Likelihood Weighting</vt:lpstr>
      <vt:lpstr>Likelihood Weighting</vt:lpstr>
      <vt:lpstr>Likelihood Weighting</vt:lpstr>
      <vt:lpstr>Likelihood Weighting</vt:lpstr>
      <vt:lpstr>Likelihood Weighting</vt:lpstr>
      <vt:lpstr>Break Quiz</vt:lpstr>
      <vt:lpstr>Gibbs Sampling</vt:lpstr>
      <vt:lpstr>Markov Chain Monte Carlo</vt:lpstr>
      <vt:lpstr>Gibbs sampling</vt:lpstr>
      <vt:lpstr>Why would anyone do this?</vt:lpstr>
      <vt:lpstr>How would anyone do this?</vt:lpstr>
      <vt:lpstr>Gibbs Sampling Example: P( S | r)</vt:lpstr>
      <vt:lpstr>Why does it work? (see AIMA 14.5.2 for details)</vt:lpstr>
      <vt:lpstr>Gibbs sampling and MCMC in practice</vt:lpstr>
      <vt:lpstr>Bayes Net Sampling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3724</cp:revision>
  <cp:lastPrinted>2013-10-23T02:18:13Z</cp:lastPrinted>
  <dcterms:created xsi:type="dcterms:W3CDTF">2004-08-27T04:16:05Z</dcterms:created>
  <dcterms:modified xsi:type="dcterms:W3CDTF">2019-03-28T19:05:27Z</dcterms:modified>
</cp:coreProperties>
</file>